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5"/>
  </p:notesMasterIdLst>
  <p:sldIdLst>
    <p:sldId id="312" r:id="rId6"/>
    <p:sldId id="2147480334" r:id="rId7"/>
    <p:sldId id="2147480328" r:id="rId8"/>
    <p:sldId id="2147480329" r:id="rId9"/>
    <p:sldId id="2147480331" r:id="rId10"/>
    <p:sldId id="2147480332" r:id="rId11"/>
    <p:sldId id="2147480333" r:id="rId12"/>
    <p:sldId id="576" r:id="rId13"/>
    <p:sldId id="303" r:id="rId1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F9C"/>
    <a:srgbClr val="767171"/>
    <a:srgbClr val="EF9C3D"/>
    <a:srgbClr val="F2AF62"/>
    <a:srgbClr val="DD9607"/>
    <a:srgbClr val="E4C5A0"/>
    <a:srgbClr val="909090"/>
    <a:srgbClr val="FFFFFF"/>
    <a:srgbClr val="FCEEEF"/>
    <a:srgbClr val="DE6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D5B31-DD6A-4136-9C55-F3CE73F6BD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F2CF4-1507-4B69-8E01-F488CEBA6FCF}">
      <dgm:prSet phldrT="[Text]"/>
      <dgm:spPr/>
      <dgm:t>
        <a:bodyPr/>
        <a:lstStyle/>
        <a:p>
          <a:r>
            <a:rPr lang="en-US" dirty="0"/>
            <a:t>Bid Bond</a:t>
          </a:r>
        </a:p>
      </dgm:t>
    </dgm:pt>
    <dgm:pt modelId="{8EB1962D-8AE0-4E5B-AFCE-1EA4CAD210E3}" type="parTrans" cxnId="{C7202F11-80B7-4DF4-9EFC-A02B950C18CA}">
      <dgm:prSet/>
      <dgm:spPr/>
      <dgm:t>
        <a:bodyPr/>
        <a:lstStyle/>
        <a:p>
          <a:endParaRPr lang="en-US"/>
        </a:p>
      </dgm:t>
    </dgm:pt>
    <dgm:pt modelId="{5CC6430C-BAE9-4AC6-BA1F-D2960684E42F}" type="sibTrans" cxnId="{C7202F11-80B7-4DF4-9EFC-A02B950C18CA}">
      <dgm:prSet/>
      <dgm:spPr/>
      <dgm:t>
        <a:bodyPr/>
        <a:lstStyle/>
        <a:p>
          <a:endParaRPr lang="en-US"/>
        </a:p>
      </dgm:t>
    </dgm:pt>
    <dgm:pt modelId="{D8D0084A-4800-49E9-9C40-9B887C5D1D3E}">
      <dgm:prSet phldrT="[Text]"/>
      <dgm:spPr/>
      <dgm:t>
        <a:bodyPr/>
        <a:lstStyle/>
        <a:p>
          <a:r>
            <a:rPr lang="en-US" dirty="0"/>
            <a:t>Performance Bond</a:t>
          </a:r>
        </a:p>
      </dgm:t>
    </dgm:pt>
    <dgm:pt modelId="{8C84CD1D-DC09-4E84-A328-94F40D5B7C66}" type="parTrans" cxnId="{9C4C49B9-6977-4C0D-B2F9-D2CBE98ACEAA}">
      <dgm:prSet/>
      <dgm:spPr/>
      <dgm:t>
        <a:bodyPr/>
        <a:lstStyle/>
        <a:p>
          <a:endParaRPr lang="en-US"/>
        </a:p>
      </dgm:t>
    </dgm:pt>
    <dgm:pt modelId="{38A02501-3C46-4825-9365-EEFC974448FF}" type="sibTrans" cxnId="{9C4C49B9-6977-4C0D-B2F9-D2CBE98ACEAA}">
      <dgm:prSet/>
      <dgm:spPr/>
      <dgm:t>
        <a:bodyPr/>
        <a:lstStyle/>
        <a:p>
          <a:endParaRPr lang="en-US"/>
        </a:p>
      </dgm:t>
    </dgm:pt>
    <dgm:pt modelId="{D03E755D-FB29-4399-A7F5-765BD56E6DBF}">
      <dgm:prSet phldrT="[Text]"/>
      <dgm:spPr/>
      <dgm:t>
        <a:bodyPr/>
        <a:lstStyle/>
        <a:p>
          <a:r>
            <a:rPr lang="en-US" dirty="0"/>
            <a:t>Advance Payment Bond</a:t>
          </a:r>
        </a:p>
      </dgm:t>
    </dgm:pt>
    <dgm:pt modelId="{A309BF24-36EE-4D42-AB69-320A7C4DC52D}" type="parTrans" cxnId="{AB3DAE97-24D5-4C9A-8010-09F66A2640E0}">
      <dgm:prSet/>
      <dgm:spPr/>
      <dgm:t>
        <a:bodyPr/>
        <a:lstStyle/>
        <a:p>
          <a:endParaRPr lang="en-US"/>
        </a:p>
      </dgm:t>
    </dgm:pt>
    <dgm:pt modelId="{A3FB444B-9B7B-4693-80FA-8958A80AC2DC}" type="sibTrans" cxnId="{AB3DAE97-24D5-4C9A-8010-09F66A2640E0}">
      <dgm:prSet/>
      <dgm:spPr/>
      <dgm:t>
        <a:bodyPr/>
        <a:lstStyle/>
        <a:p>
          <a:endParaRPr lang="en-US"/>
        </a:p>
      </dgm:t>
    </dgm:pt>
    <dgm:pt modelId="{024BC824-AA56-4529-A9DA-2E0F7CD69E7C}">
      <dgm:prSet phldrT="[Text]"/>
      <dgm:spPr/>
      <dgm:t>
        <a:bodyPr/>
        <a:lstStyle/>
        <a:p>
          <a:r>
            <a:rPr lang="en-US" dirty="0"/>
            <a:t>Financial </a:t>
          </a:r>
          <a:r>
            <a:rPr lang="en-US" dirty="0" err="1"/>
            <a:t>Gtee</a:t>
          </a:r>
          <a:endParaRPr lang="en-US" dirty="0"/>
        </a:p>
      </dgm:t>
    </dgm:pt>
    <dgm:pt modelId="{0F874B30-53E5-404A-A6A4-06BAB7B04303}" type="parTrans" cxnId="{E50BBA84-18EA-48A5-ABE0-ED8C54940E9F}">
      <dgm:prSet/>
      <dgm:spPr/>
      <dgm:t>
        <a:bodyPr/>
        <a:lstStyle/>
        <a:p>
          <a:endParaRPr lang="en-US"/>
        </a:p>
      </dgm:t>
    </dgm:pt>
    <dgm:pt modelId="{8FDE73EA-8410-4D68-889A-6C5105D6555A}" type="sibTrans" cxnId="{E50BBA84-18EA-48A5-ABE0-ED8C54940E9F}">
      <dgm:prSet/>
      <dgm:spPr/>
      <dgm:t>
        <a:bodyPr/>
        <a:lstStyle/>
        <a:p>
          <a:endParaRPr lang="en-US"/>
        </a:p>
      </dgm:t>
    </dgm:pt>
    <dgm:pt modelId="{F63E7360-D028-4DBF-B2D2-9F0763628EEB}">
      <dgm:prSet phldrT="[Text]"/>
      <dgm:spPr/>
      <dgm:t>
        <a:bodyPr/>
        <a:lstStyle/>
        <a:p>
          <a:r>
            <a:rPr lang="en-US" dirty="0"/>
            <a:t>Retention or Maintenance Bond</a:t>
          </a:r>
        </a:p>
      </dgm:t>
    </dgm:pt>
    <dgm:pt modelId="{EA3E8880-0B8D-47C6-82BD-17E87EF44B83}" type="parTrans" cxnId="{A960D2AC-2943-4C34-A9E8-6AF182C41B2A}">
      <dgm:prSet/>
      <dgm:spPr/>
      <dgm:t>
        <a:bodyPr/>
        <a:lstStyle/>
        <a:p>
          <a:endParaRPr lang="en-US"/>
        </a:p>
      </dgm:t>
    </dgm:pt>
    <dgm:pt modelId="{90A94717-2525-4AC8-9E60-B138B17EA778}" type="sibTrans" cxnId="{A960D2AC-2943-4C34-A9E8-6AF182C41B2A}">
      <dgm:prSet/>
      <dgm:spPr/>
      <dgm:t>
        <a:bodyPr/>
        <a:lstStyle/>
        <a:p>
          <a:endParaRPr lang="en-US"/>
        </a:p>
      </dgm:t>
    </dgm:pt>
    <dgm:pt modelId="{BAA579B9-6D31-4C70-8101-AD744C35AF02}">
      <dgm:prSet phldrT="[Text]"/>
      <dgm:spPr/>
      <dgm:t>
        <a:bodyPr/>
        <a:lstStyle/>
        <a:p>
          <a:r>
            <a:rPr lang="en-US" dirty="0"/>
            <a:t>Standby LC</a:t>
          </a:r>
        </a:p>
      </dgm:t>
    </dgm:pt>
    <dgm:pt modelId="{9482916D-1580-46A8-83AC-90A690CE941A}" type="parTrans" cxnId="{79D692C9-9F23-4602-A922-F35668D09103}">
      <dgm:prSet/>
      <dgm:spPr/>
      <dgm:t>
        <a:bodyPr/>
        <a:lstStyle/>
        <a:p>
          <a:endParaRPr lang="en-US"/>
        </a:p>
      </dgm:t>
    </dgm:pt>
    <dgm:pt modelId="{F31AA8A3-2D93-435A-9C05-40565C14DE2D}" type="sibTrans" cxnId="{79D692C9-9F23-4602-A922-F35668D09103}">
      <dgm:prSet/>
      <dgm:spPr/>
      <dgm:t>
        <a:bodyPr/>
        <a:lstStyle/>
        <a:p>
          <a:endParaRPr lang="en-US"/>
        </a:p>
      </dgm:t>
    </dgm:pt>
    <dgm:pt modelId="{0E175EF2-2B09-45A4-A7A7-E0C932465EE3}">
      <dgm:prSet phldrT="[Text]"/>
      <dgm:spPr/>
      <dgm:t>
        <a:bodyPr/>
        <a:lstStyle/>
        <a:p>
          <a:r>
            <a:rPr lang="en-US" dirty="0"/>
            <a:t>Counter Guarantee</a:t>
          </a:r>
        </a:p>
      </dgm:t>
    </dgm:pt>
    <dgm:pt modelId="{590CC82E-F57F-48A6-9ABD-F0C54740EB5F}" type="parTrans" cxnId="{4759513B-F589-4424-AE2D-6BEF7BE1BB21}">
      <dgm:prSet/>
      <dgm:spPr/>
      <dgm:t>
        <a:bodyPr/>
        <a:lstStyle/>
        <a:p>
          <a:endParaRPr lang="en-US"/>
        </a:p>
      </dgm:t>
    </dgm:pt>
    <dgm:pt modelId="{833D8C13-78DB-400E-8B19-8BE5E75442DB}" type="sibTrans" cxnId="{4759513B-F589-4424-AE2D-6BEF7BE1BB21}">
      <dgm:prSet/>
      <dgm:spPr/>
      <dgm:t>
        <a:bodyPr/>
        <a:lstStyle/>
        <a:p>
          <a:endParaRPr lang="en-US"/>
        </a:p>
      </dgm:t>
    </dgm:pt>
    <dgm:pt modelId="{EA883446-0B69-4410-8FCF-E44038B94735}" type="pres">
      <dgm:prSet presAssocID="{3C2D5B31-DD6A-4136-9C55-F3CE73F6BDAD}" presName="Name0" presStyleCnt="0">
        <dgm:presLayoutVars>
          <dgm:chMax val="7"/>
          <dgm:chPref val="7"/>
          <dgm:dir/>
        </dgm:presLayoutVars>
      </dgm:prSet>
      <dgm:spPr/>
    </dgm:pt>
    <dgm:pt modelId="{B4BBF7E7-C14B-43AC-A653-EEBA3F7DF65B}" type="pres">
      <dgm:prSet presAssocID="{3C2D5B31-DD6A-4136-9C55-F3CE73F6BDAD}" presName="Name1" presStyleCnt="0"/>
      <dgm:spPr/>
    </dgm:pt>
    <dgm:pt modelId="{575B57B1-454A-4D0C-8EF4-FF263393B982}" type="pres">
      <dgm:prSet presAssocID="{3C2D5B31-DD6A-4136-9C55-F3CE73F6BDAD}" presName="cycle" presStyleCnt="0"/>
      <dgm:spPr/>
    </dgm:pt>
    <dgm:pt modelId="{9A44E90D-C80A-4156-AD18-53ED83EF33C8}" type="pres">
      <dgm:prSet presAssocID="{3C2D5B31-DD6A-4136-9C55-F3CE73F6BDAD}" presName="srcNode" presStyleLbl="node1" presStyleIdx="0" presStyleCnt="7"/>
      <dgm:spPr/>
    </dgm:pt>
    <dgm:pt modelId="{B15E5ED5-1AEA-47EC-A13E-A011672412B1}" type="pres">
      <dgm:prSet presAssocID="{3C2D5B31-DD6A-4136-9C55-F3CE73F6BDAD}" presName="conn" presStyleLbl="parChTrans1D2" presStyleIdx="0" presStyleCnt="1"/>
      <dgm:spPr/>
    </dgm:pt>
    <dgm:pt modelId="{8ABE1ABD-8246-4AE2-8EE7-E5BB37DCD270}" type="pres">
      <dgm:prSet presAssocID="{3C2D5B31-DD6A-4136-9C55-F3CE73F6BDAD}" presName="extraNode" presStyleLbl="node1" presStyleIdx="0" presStyleCnt="7"/>
      <dgm:spPr/>
    </dgm:pt>
    <dgm:pt modelId="{0678A1C7-7B2B-4072-ADF7-EBFBECEBF4FA}" type="pres">
      <dgm:prSet presAssocID="{3C2D5B31-DD6A-4136-9C55-F3CE73F6BDAD}" presName="dstNode" presStyleLbl="node1" presStyleIdx="0" presStyleCnt="7"/>
      <dgm:spPr/>
    </dgm:pt>
    <dgm:pt modelId="{AF6A1A60-4B6B-4CF7-8B5B-6A3B109E9D19}" type="pres">
      <dgm:prSet presAssocID="{F89F2CF4-1507-4B69-8E01-F488CEBA6FCF}" presName="text_1" presStyleLbl="node1" presStyleIdx="0" presStyleCnt="7">
        <dgm:presLayoutVars>
          <dgm:bulletEnabled val="1"/>
        </dgm:presLayoutVars>
      </dgm:prSet>
      <dgm:spPr/>
    </dgm:pt>
    <dgm:pt modelId="{05CD541F-F60B-4DEB-A360-AB58FAD7099E}" type="pres">
      <dgm:prSet presAssocID="{F89F2CF4-1507-4B69-8E01-F488CEBA6FCF}" presName="accent_1" presStyleCnt="0"/>
      <dgm:spPr/>
    </dgm:pt>
    <dgm:pt modelId="{DE065820-27FC-4970-A328-BDB61C2C4D86}" type="pres">
      <dgm:prSet presAssocID="{F89F2CF4-1507-4B69-8E01-F488CEBA6FCF}" presName="accentRepeatNode" presStyleLbl="solidFgAcc1" presStyleIdx="0" presStyleCnt="7"/>
      <dgm:spPr>
        <a:solidFill>
          <a:srgbClr val="F6CF9C"/>
        </a:solidFill>
      </dgm:spPr>
    </dgm:pt>
    <dgm:pt modelId="{69FFDE70-A8F0-4768-96A2-191817FEFAD8}" type="pres">
      <dgm:prSet presAssocID="{D8D0084A-4800-49E9-9C40-9B887C5D1D3E}" presName="text_2" presStyleLbl="node1" presStyleIdx="1" presStyleCnt="7">
        <dgm:presLayoutVars>
          <dgm:bulletEnabled val="1"/>
        </dgm:presLayoutVars>
      </dgm:prSet>
      <dgm:spPr/>
    </dgm:pt>
    <dgm:pt modelId="{F796C9F3-4367-4E51-8E07-E5DC634939EE}" type="pres">
      <dgm:prSet presAssocID="{D8D0084A-4800-49E9-9C40-9B887C5D1D3E}" presName="accent_2" presStyleCnt="0"/>
      <dgm:spPr/>
    </dgm:pt>
    <dgm:pt modelId="{1585A142-D030-4FA2-883D-8A25520493AF}" type="pres">
      <dgm:prSet presAssocID="{D8D0084A-4800-49E9-9C40-9B887C5D1D3E}" presName="accentRepeatNode" presStyleLbl="solidFgAcc1" presStyleIdx="1" presStyleCnt="7"/>
      <dgm:spPr>
        <a:solidFill>
          <a:srgbClr val="F6CF9C"/>
        </a:solidFill>
      </dgm:spPr>
    </dgm:pt>
    <dgm:pt modelId="{48836CE2-6E21-4AC1-ACF8-8F24676C279D}" type="pres">
      <dgm:prSet presAssocID="{D03E755D-FB29-4399-A7F5-765BD56E6DBF}" presName="text_3" presStyleLbl="node1" presStyleIdx="2" presStyleCnt="7">
        <dgm:presLayoutVars>
          <dgm:bulletEnabled val="1"/>
        </dgm:presLayoutVars>
      </dgm:prSet>
      <dgm:spPr/>
    </dgm:pt>
    <dgm:pt modelId="{439E7480-37F0-4E12-96EF-C9D31280FE22}" type="pres">
      <dgm:prSet presAssocID="{D03E755D-FB29-4399-A7F5-765BD56E6DBF}" presName="accent_3" presStyleCnt="0"/>
      <dgm:spPr/>
    </dgm:pt>
    <dgm:pt modelId="{85225517-C025-4C61-819B-735F6A25D8ED}" type="pres">
      <dgm:prSet presAssocID="{D03E755D-FB29-4399-A7F5-765BD56E6DBF}" presName="accentRepeatNode" presStyleLbl="solidFgAcc1" presStyleIdx="2" presStyleCnt="7"/>
      <dgm:spPr>
        <a:solidFill>
          <a:srgbClr val="F6CF9C"/>
        </a:solidFill>
      </dgm:spPr>
    </dgm:pt>
    <dgm:pt modelId="{07104436-FB92-4918-96EE-CAAC976F2240}" type="pres">
      <dgm:prSet presAssocID="{F63E7360-D028-4DBF-B2D2-9F0763628EEB}" presName="text_4" presStyleLbl="node1" presStyleIdx="3" presStyleCnt="7">
        <dgm:presLayoutVars>
          <dgm:bulletEnabled val="1"/>
        </dgm:presLayoutVars>
      </dgm:prSet>
      <dgm:spPr/>
    </dgm:pt>
    <dgm:pt modelId="{556E89DA-BFB6-4F57-9EBB-150CE3A4E076}" type="pres">
      <dgm:prSet presAssocID="{F63E7360-D028-4DBF-B2D2-9F0763628EEB}" presName="accent_4" presStyleCnt="0"/>
      <dgm:spPr/>
    </dgm:pt>
    <dgm:pt modelId="{5A43C19A-5D61-4740-9955-809CF319AB24}" type="pres">
      <dgm:prSet presAssocID="{F63E7360-D028-4DBF-B2D2-9F0763628EEB}" presName="accentRepeatNode" presStyleLbl="solidFgAcc1" presStyleIdx="3" presStyleCnt="7"/>
      <dgm:spPr>
        <a:solidFill>
          <a:srgbClr val="F6CF9C"/>
        </a:solidFill>
      </dgm:spPr>
    </dgm:pt>
    <dgm:pt modelId="{31FE533D-1B60-4851-8483-03EBC2D06360}" type="pres">
      <dgm:prSet presAssocID="{BAA579B9-6D31-4C70-8101-AD744C35AF02}" presName="text_5" presStyleLbl="node1" presStyleIdx="4" presStyleCnt="7">
        <dgm:presLayoutVars>
          <dgm:bulletEnabled val="1"/>
        </dgm:presLayoutVars>
      </dgm:prSet>
      <dgm:spPr/>
    </dgm:pt>
    <dgm:pt modelId="{C3A7B266-FA35-4CBB-A66A-399F55A04987}" type="pres">
      <dgm:prSet presAssocID="{BAA579B9-6D31-4C70-8101-AD744C35AF02}" presName="accent_5" presStyleCnt="0"/>
      <dgm:spPr/>
    </dgm:pt>
    <dgm:pt modelId="{F3947673-A800-4CDD-AC67-60BB7BEA54DF}" type="pres">
      <dgm:prSet presAssocID="{BAA579B9-6D31-4C70-8101-AD744C35AF02}" presName="accentRepeatNode" presStyleLbl="solidFgAcc1" presStyleIdx="4" presStyleCnt="7"/>
      <dgm:spPr>
        <a:solidFill>
          <a:srgbClr val="F6CF9C"/>
        </a:solidFill>
      </dgm:spPr>
    </dgm:pt>
    <dgm:pt modelId="{7142B3E2-C0D7-47AB-9947-58D1E95C5A21}" type="pres">
      <dgm:prSet presAssocID="{024BC824-AA56-4529-A9DA-2E0F7CD69E7C}" presName="text_6" presStyleLbl="node1" presStyleIdx="5" presStyleCnt="7">
        <dgm:presLayoutVars>
          <dgm:bulletEnabled val="1"/>
        </dgm:presLayoutVars>
      </dgm:prSet>
      <dgm:spPr/>
    </dgm:pt>
    <dgm:pt modelId="{F3A68A48-A2F2-434C-BB07-FE2E057C40B4}" type="pres">
      <dgm:prSet presAssocID="{024BC824-AA56-4529-A9DA-2E0F7CD69E7C}" presName="accent_6" presStyleCnt="0"/>
      <dgm:spPr/>
    </dgm:pt>
    <dgm:pt modelId="{C6CD5148-0333-4717-B3EA-0FEB30D41BFE}" type="pres">
      <dgm:prSet presAssocID="{024BC824-AA56-4529-A9DA-2E0F7CD69E7C}" presName="accentRepeatNode" presStyleLbl="solidFgAcc1" presStyleIdx="5" presStyleCnt="7"/>
      <dgm:spPr>
        <a:solidFill>
          <a:srgbClr val="F6CF9C"/>
        </a:solidFill>
      </dgm:spPr>
    </dgm:pt>
    <dgm:pt modelId="{15535201-BCCF-46A9-BFC3-04711D83B0EE}" type="pres">
      <dgm:prSet presAssocID="{0E175EF2-2B09-45A4-A7A7-E0C932465EE3}" presName="text_7" presStyleLbl="node1" presStyleIdx="6" presStyleCnt="7">
        <dgm:presLayoutVars>
          <dgm:bulletEnabled val="1"/>
        </dgm:presLayoutVars>
      </dgm:prSet>
      <dgm:spPr/>
    </dgm:pt>
    <dgm:pt modelId="{7D11344E-E27F-4B33-A454-335A4E1F8435}" type="pres">
      <dgm:prSet presAssocID="{0E175EF2-2B09-45A4-A7A7-E0C932465EE3}" presName="accent_7" presStyleCnt="0"/>
      <dgm:spPr/>
    </dgm:pt>
    <dgm:pt modelId="{BFFAD0A5-9E3B-4A26-90E9-5566212F0605}" type="pres">
      <dgm:prSet presAssocID="{0E175EF2-2B09-45A4-A7A7-E0C932465EE3}" presName="accentRepeatNode" presStyleLbl="solidFgAcc1" presStyleIdx="6" presStyleCnt="7"/>
      <dgm:spPr>
        <a:solidFill>
          <a:srgbClr val="F6CF9C"/>
        </a:solidFill>
      </dgm:spPr>
    </dgm:pt>
  </dgm:ptLst>
  <dgm:cxnLst>
    <dgm:cxn modelId="{46B05201-2DBB-4749-B1C5-82819E33CCF1}" type="presOf" srcId="{F89F2CF4-1507-4B69-8E01-F488CEBA6FCF}" destId="{AF6A1A60-4B6B-4CF7-8B5B-6A3B109E9D19}" srcOrd="0" destOrd="0" presId="urn:microsoft.com/office/officeart/2008/layout/VerticalCurvedList"/>
    <dgm:cxn modelId="{C7202F11-80B7-4DF4-9EFC-A02B950C18CA}" srcId="{3C2D5B31-DD6A-4136-9C55-F3CE73F6BDAD}" destId="{F89F2CF4-1507-4B69-8E01-F488CEBA6FCF}" srcOrd="0" destOrd="0" parTransId="{8EB1962D-8AE0-4E5B-AFCE-1EA4CAD210E3}" sibTransId="{5CC6430C-BAE9-4AC6-BA1F-D2960684E42F}"/>
    <dgm:cxn modelId="{A2E82B17-B6BC-4A99-9D6F-7F2597BE8067}" type="presOf" srcId="{024BC824-AA56-4529-A9DA-2E0F7CD69E7C}" destId="{7142B3E2-C0D7-47AB-9947-58D1E95C5A21}" srcOrd="0" destOrd="0" presId="urn:microsoft.com/office/officeart/2008/layout/VerticalCurvedList"/>
    <dgm:cxn modelId="{4759513B-F589-4424-AE2D-6BEF7BE1BB21}" srcId="{3C2D5B31-DD6A-4136-9C55-F3CE73F6BDAD}" destId="{0E175EF2-2B09-45A4-A7A7-E0C932465EE3}" srcOrd="6" destOrd="0" parTransId="{590CC82E-F57F-48A6-9ABD-F0C54740EB5F}" sibTransId="{833D8C13-78DB-400E-8B19-8BE5E75442DB}"/>
    <dgm:cxn modelId="{1D04BB40-6740-4B00-BECD-C33BF78015F5}" type="presOf" srcId="{5CC6430C-BAE9-4AC6-BA1F-D2960684E42F}" destId="{B15E5ED5-1AEA-47EC-A13E-A011672412B1}" srcOrd="0" destOrd="0" presId="urn:microsoft.com/office/officeart/2008/layout/VerticalCurvedList"/>
    <dgm:cxn modelId="{CA553C48-FB73-4D36-ACA5-A34FAE69FC83}" type="presOf" srcId="{D03E755D-FB29-4399-A7F5-765BD56E6DBF}" destId="{48836CE2-6E21-4AC1-ACF8-8F24676C279D}" srcOrd="0" destOrd="0" presId="urn:microsoft.com/office/officeart/2008/layout/VerticalCurvedList"/>
    <dgm:cxn modelId="{7770734A-866B-4581-A3F3-1A8DF4D2C0A9}" type="presOf" srcId="{3C2D5B31-DD6A-4136-9C55-F3CE73F6BDAD}" destId="{EA883446-0B69-4410-8FCF-E44038B94735}" srcOrd="0" destOrd="0" presId="urn:microsoft.com/office/officeart/2008/layout/VerticalCurvedList"/>
    <dgm:cxn modelId="{E50BBA84-18EA-48A5-ABE0-ED8C54940E9F}" srcId="{3C2D5B31-DD6A-4136-9C55-F3CE73F6BDAD}" destId="{024BC824-AA56-4529-A9DA-2E0F7CD69E7C}" srcOrd="5" destOrd="0" parTransId="{0F874B30-53E5-404A-A6A4-06BAB7B04303}" sibTransId="{8FDE73EA-8410-4D68-889A-6C5105D6555A}"/>
    <dgm:cxn modelId="{0AFF1589-045A-4B37-B42B-BEFF9FD16D85}" type="presOf" srcId="{BAA579B9-6D31-4C70-8101-AD744C35AF02}" destId="{31FE533D-1B60-4851-8483-03EBC2D06360}" srcOrd="0" destOrd="0" presId="urn:microsoft.com/office/officeart/2008/layout/VerticalCurvedList"/>
    <dgm:cxn modelId="{AB3DAE97-24D5-4C9A-8010-09F66A2640E0}" srcId="{3C2D5B31-DD6A-4136-9C55-F3CE73F6BDAD}" destId="{D03E755D-FB29-4399-A7F5-765BD56E6DBF}" srcOrd="2" destOrd="0" parTransId="{A309BF24-36EE-4D42-AB69-320A7C4DC52D}" sibTransId="{A3FB444B-9B7B-4693-80FA-8958A80AC2DC}"/>
    <dgm:cxn modelId="{A960D2AC-2943-4C34-A9E8-6AF182C41B2A}" srcId="{3C2D5B31-DD6A-4136-9C55-F3CE73F6BDAD}" destId="{F63E7360-D028-4DBF-B2D2-9F0763628EEB}" srcOrd="3" destOrd="0" parTransId="{EA3E8880-0B8D-47C6-82BD-17E87EF44B83}" sibTransId="{90A94717-2525-4AC8-9E60-B138B17EA778}"/>
    <dgm:cxn modelId="{FB1141B3-8396-47A3-B07A-8D7C5CF08B78}" type="presOf" srcId="{D8D0084A-4800-49E9-9C40-9B887C5D1D3E}" destId="{69FFDE70-A8F0-4768-96A2-191817FEFAD8}" srcOrd="0" destOrd="0" presId="urn:microsoft.com/office/officeart/2008/layout/VerticalCurvedList"/>
    <dgm:cxn modelId="{9C4C49B9-6977-4C0D-B2F9-D2CBE98ACEAA}" srcId="{3C2D5B31-DD6A-4136-9C55-F3CE73F6BDAD}" destId="{D8D0084A-4800-49E9-9C40-9B887C5D1D3E}" srcOrd="1" destOrd="0" parTransId="{8C84CD1D-DC09-4E84-A328-94F40D5B7C66}" sibTransId="{38A02501-3C46-4825-9365-EEFC974448FF}"/>
    <dgm:cxn modelId="{B2647EC0-373E-4506-B79D-45F203FD61D3}" type="presOf" srcId="{F63E7360-D028-4DBF-B2D2-9F0763628EEB}" destId="{07104436-FB92-4918-96EE-CAAC976F2240}" srcOrd="0" destOrd="0" presId="urn:microsoft.com/office/officeart/2008/layout/VerticalCurvedList"/>
    <dgm:cxn modelId="{47A46EC1-439D-42C7-BB2F-704E3D0BFDF3}" type="presOf" srcId="{0E175EF2-2B09-45A4-A7A7-E0C932465EE3}" destId="{15535201-BCCF-46A9-BFC3-04711D83B0EE}" srcOrd="0" destOrd="0" presId="urn:microsoft.com/office/officeart/2008/layout/VerticalCurvedList"/>
    <dgm:cxn modelId="{79D692C9-9F23-4602-A922-F35668D09103}" srcId="{3C2D5B31-DD6A-4136-9C55-F3CE73F6BDAD}" destId="{BAA579B9-6D31-4C70-8101-AD744C35AF02}" srcOrd="4" destOrd="0" parTransId="{9482916D-1580-46A8-83AC-90A690CE941A}" sibTransId="{F31AA8A3-2D93-435A-9C05-40565C14DE2D}"/>
    <dgm:cxn modelId="{6827E5B1-CF70-4D1E-B7D3-7B85AE9FCA05}" type="presParOf" srcId="{EA883446-0B69-4410-8FCF-E44038B94735}" destId="{B4BBF7E7-C14B-43AC-A653-EEBA3F7DF65B}" srcOrd="0" destOrd="0" presId="urn:microsoft.com/office/officeart/2008/layout/VerticalCurvedList"/>
    <dgm:cxn modelId="{C204344A-0220-4003-AB2E-1C187475E964}" type="presParOf" srcId="{B4BBF7E7-C14B-43AC-A653-EEBA3F7DF65B}" destId="{575B57B1-454A-4D0C-8EF4-FF263393B982}" srcOrd="0" destOrd="0" presId="urn:microsoft.com/office/officeart/2008/layout/VerticalCurvedList"/>
    <dgm:cxn modelId="{81C5F486-46D4-4A04-92B2-213CB277DCBB}" type="presParOf" srcId="{575B57B1-454A-4D0C-8EF4-FF263393B982}" destId="{9A44E90D-C80A-4156-AD18-53ED83EF33C8}" srcOrd="0" destOrd="0" presId="urn:microsoft.com/office/officeart/2008/layout/VerticalCurvedList"/>
    <dgm:cxn modelId="{215E4013-F0F7-4EBA-939A-874797783576}" type="presParOf" srcId="{575B57B1-454A-4D0C-8EF4-FF263393B982}" destId="{B15E5ED5-1AEA-47EC-A13E-A011672412B1}" srcOrd="1" destOrd="0" presId="urn:microsoft.com/office/officeart/2008/layout/VerticalCurvedList"/>
    <dgm:cxn modelId="{51E1BD11-A377-42F0-BEB6-18239246FA18}" type="presParOf" srcId="{575B57B1-454A-4D0C-8EF4-FF263393B982}" destId="{8ABE1ABD-8246-4AE2-8EE7-E5BB37DCD270}" srcOrd="2" destOrd="0" presId="urn:microsoft.com/office/officeart/2008/layout/VerticalCurvedList"/>
    <dgm:cxn modelId="{42F1EE91-7487-45FB-AE38-559FE2F4A280}" type="presParOf" srcId="{575B57B1-454A-4D0C-8EF4-FF263393B982}" destId="{0678A1C7-7B2B-4072-ADF7-EBFBECEBF4FA}" srcOrd="3" destOrd="0" presId="urn:microsoft.com/office/officeart/2008/layout/VerticalCurvedList"/>
    <dgm:cxn modelId="{AE98DC04-6F4F-4C23-AAB3-F19A9435D307}" type="presParOf" srcId="{B4BBF7E7-C14B-43AC-A653-EEBA3F7DF65B}" destId="{AF6A1A60-4B6B-4CF7-8B5B-6A3B109E9D19}" srcOrd="1" destOrd="0" presId="urn:microsoft.com/office/officeart/2008/layout/VerticalCurvedList"/>
    <dgm:cxn modelId="{68B091AC-9A30-4803-A912-13F66E86061E}" type="presParOf" srcId="{B4BBF7E7-C14B-43AC-A653-EEBA3F7DF65B}" destId="{05CD541F-F60B-4DEB-A360-AB58FAD7099E}" srcOrd="2" destOrd="0" presId="urn:microsoft.com/office/officeart/2008/layout/VerticalCurvedList"/>
    <dgm:cxn modelId="{29E9FCF8-D5A3-4CDD-B8D3-F6F1F788D922}" type="presParOf" srcId="{05CD541F-F60B-4DEB-A360-AB58FAD7099E}" destId="{DE065820-27FC-4970-A328-BDB61C2C4D86}" srcOrd="0" destOrd="0" presId="urn:microsoft.com/office/officeart/2008/layout/VerticalCurvedList"/>
    <dgm:cxn modelId="{653EA48A-8836-4B13-81B0-2161EE32C367}" type="presParOf" srcId="{B4BBF7E7-C14B-43AC-A653-EEBA3F7DF65B}" destId="{69FFDE70-A8F0-4768-96A2-191817FEFAD8}" srcOrd="3" destOrd="0" presId="urn:microsoft.com/office/officeart/2008/layout/VerticalCurvedList"/>
    <dgm:cxn modelId="{0B308D8C-FAF3-464E-B629-9901F2E05A0C}" type="presParOf" srcId="{B4BBF7E7-C14B-43AC-A653-EEBA3F7DF65B}" destId="{F796C9F3-4367-4E51-8E07-E5DC634939EE}" srcOrd="4" destOrd="0" presId="urn:microsoft.com/office/officeart/2008/layout/VerticalCurvedList"/>
    <dgm:cxn modelId="{9E841BEC-6F3E-47DE-822F-CA21873F58AC}" type="presParOf" srcId="{F796C9F3-4367-4E51-8E07-E5DC634939EE}" destId="{1585A142-D030-4FA2-883D-8A25520493AF}" srcOrd="0" destOrd="0" presId="urn:microsoft.com/office/officeart/2008/layout/VerticalCurvedList"/>
    <dgm:cxn modelId="{6E35A5E9-D67F-4CB3-AD52-A7866813C424}" type="presParOf" srcId="{B4BBF7E7-C14B-43AC-A653-EEBA3F7DF65B}" destId="{48836CE2-6E21-4AC1-ACF8-8F24676C279D}" srcOrd="5" destOrd="0" presId="urn:microsoft.com/office/officeart/2008/layout/VerticalCurvedList"/>
    <dgm:cxn modelId="{60A7BF09-3796-4C13-82BF-6F6EE96E1E64}" type="presParOf" srcId="{B4BBF7E7-C14B-43AC-A653-EEBA3F7DF65B}" destId="{439E7480-37F0-4E12-96EF-C9D31280FE22}" srcOrd="6" destOrd="0" presId="urn:microsoft.com/office/officeart/2008/layout/VerticalCurvedList"/>
    <dgm:cxn modelId="{A7176438-11F0-4D8A-89A6-8B5ED58659FB}" type="presParOf" srcId="{439E7480-37F0-4E12-96EF-C9D31280FE22}" destId="{85225517-C025-4C61-819B-735F6A25D8ED}" srcOrd="0" destOrd="0" presId="urn:microsoft.com/office/officeart/2008/layout/VerticalCurvedList"/>
    <dgm:cxn modelId="{D961D546-A826-49C4-BF3D-3A7EF3425076}" type="presParOf" srcId="{B4BBF7E7-C14B-43AC-A653-EEBA3F7DF65B}" destId="{07104436-FB92-4918-96EE-CAAC976F2240}" srcOrd="7" destOrd="0" presId="urn:microsoft.com/office/officeart/2008/layout/VerticalCurvedList"/>
    <dgm:cxn modelId="{9EFC8EC8-3021-4A9A-AEDE-95B4B5302FE8}" type="presParOf" srcId="{B4BBF7E7-C14B-43AC-A653-EEBA3F7DF65B}" destId="{556E89DA-BFB6-4F57-9EBB-150CE3A4E076}" srcOrd="8" destOrd="0" presId="urn:microsoft.com/office/officeart/2008/layout/VerticalCurvedList"/>
    <dgm:cxn modelId="{229E9C22-CD84-4CA1-A070-04821B02FCEE}" type="presParOf" srcId="{556E89DA-BFB6-4F57-9EBB-150CE3A4E076}" destId="{5A43C19A-5D61-4740-9955-809CF319AB24}" srcOrd="0" destOrd="0" presId="urn:microsoft.com/office/officeart/2008/layout/VerticalCurvedList"/>
    <dgm:cxn modelId="{AA08CE39-3B71-4BF5-B796-F5083025333D}" type="presParOf" srcId="{B4BBF7E7-C14B-43AC-A653-EEBA3F7DF65B}" destId="{31FE533D-1B60-4851-8483-03EBC2D06360}" srcOrd="9" destOrd="0" presId="urn:microsoft.com/office/officeart/2008/layout/VerticalCurvedList"/>
    <dgm:cxn modelId="{447CBD97-30C2-438E-AD7C-C7F15F37A74D}" type="presParOf" srcId="{B4BBF7E7-C14B-43AC-A653-EEBA3F7DF65B}" destId="{C3A7B266-FA35-4CBB-A66A-399F55A04987}" srcOrd="10" destOrd="0" presId="urn:microsoft.com/office/officeart/2008/layout/VerticalCurvedList"/>
    <dgm:cxn modelId="{8B508457-9A50-44F7-9010-E90D7DD527C8}" type="presParOf" srcId="{C3A7B266-FA35-4CBB-A66A-399F55A04987}" destId="{F3947673-A800-4CDD-AC67-60BB7BEA54DF}" srcOrd="0" destOrd="0" presId="urn:microsoft.com/office/officeart/2008/layout/VerticalCurvedList"/>
    <dgm:cxn modelId="{FF28FF03-B036-46B1-9ED5-D40B0AB2E5FF}" type="presParOf" srcId="{B4BBF7E7-C14B-43AC-A653-EEBA3F7DF65B}" destId="{7142B3E2-C0D7-47AB-9947-58D1E95C5A21}" srcOrd="11" destOrd="0" presId="urn:microsoft.com/office/officeart/2008/layout/VerticalCurvedList"/>
    <dgm:cxn modelId="{4B06C338-DFC8-4F35-A25C-E0654C0F2531}" type="presParOf" srcId="{B4BBF7E7-C14B-43AC-A653-EEBA3F7DF65B}" destId="{F3A68A48-A2F2-434C-BB07-FE2E057C40B4}" srcOrd="12" destOrd="0" presId="urn:microsoft.com/office/officeart/2008/layout/VerticalCurvedList"/>
    <dgm:cxn modelId="{779CB708-CB22-479B-AA4D-DAF89539DC68}" type="presParOf" srcId="{F3A68A48-A2F2-434C-BB07-FE2E057C40B4}" destId="{C6CD5148-0333-4717-B3EA-0FEB30D41BFE}" srcOrd="0" destOrd="0" presId="urn:microsoft.com/office/officeart/2008/layout/VerticalCurvedList"/>
    <dgm:cxn modelId="{3ABF083C-607D-49DD-B477-41E85EDB9755}" type="presParOf" srcId="{B4BBF7E7-C14B-43AC-A653-EEBA3F7DF65B}" destId="{15535201-BCCF-46A9-BFC3-04711D83B0EE}" srcOrd="13" destOrd="0" presId="urn:microsoft.com/office/officeart/2008/layout/VerticalCurvedList"/>
    <dgm:cxn modelId="{0F0CACC1-C1EF-40E2-91C4-D3E812416C36}" type="presParOf" srcId="{B4BBF7E7-C14B-43AC-A653-EEBA3F7DF65B}" destId="{7D11344E-E27F-4B33-A454-335A4E1F8435}" srcOrd="14" destOrd="0" presId="urn:microsoft.com/office/officeart/2008/layout/VerticalCurvedList"/>
    <dgm:cxn modelId="{AEEC2182-1E44-4E23-B863-255FC8D3C080}" type="presParOf" srcId="{7D11344E-E27F-4B33-A454-335A4E1F8435}" destId="{BFFAD0A5-9E3B-4A26-90E9-5566212F06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28843-0C02-4AD4-9953-31420B123E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6FCBA-F4F6-4597-AE86-546071A17AA5}">
      <dgm:prSet phldrT="[Text]"/>
      <dgm:spPr/>
      <dgm:t>
        <a:bodyPr/>
        <a:lstStyle/>
        <a:p>
          <a:r>
            <a:rPr lang="en-US" dirty="0"/>
            <a:t>LC Murabaha -  For LC retirement</a:t>
          </a:r>
        </a:p>
      </dgm:t>
    </dgm:pt>
    <dgm:pt modelId="{BA4559B2-2B52-40DD-BBA6-4AED9148442F}" type="parTrans" cxnId="{FA1169E4-E565-48D5-9454-EEA5142A8B10}">
      <dgm:prSet/>
      <dgm:spPr/>
      <dgm:t>
        <a:bodyPr/>
        <a:lstStyle/>
        <a:p>
          <a:endParaRPr lang="en-US"/>
        </a:p>
      </dgm:t>
    </dgm:pt>
    <dgm:pt modelId="{942D3B6B-868E-4FEB-9894-1BCCCE3B3470}" type="sibTrans" cxnId="{FA1169E4-E565-48D5-9454-EEA5142A8B10}">
      <dgm:prSet/>
      <dgm:spPr/>
      <dgm:t>
        <a:bodyPr/>
        <a:lstStyle/>
        <a:p>
          <a:endParaRPr lang="en-US"/>
        </a:p>
      </dgm:t>
    </dgm:pt>
    <dgm:pt modelId="{4116F603-58FD-446F-A561-A741B38384A0}">
      <dgm:prSet phldrT="[Text]"/>
      <dgm:spPr/>
      <dgm:t>
        <a:bodyPr/>
        <a:lstStyle/>
        <a:p>
          <a:r>
            <a:rPr lang="en-US" dirty="0"/>
            <a:t>Collections Murabaha - Against Collection docs </a:t>
          </a:r>
        </a:p>
      </dgm:t>
    </dgm:pt>
    <dgm:pt modelId="{92CE08FD-C8E1-4CDD-A324-9A9E43C1C979}" type="parTrans" cxnId="{D8866383-CC13-476E-9A29-3CB814BDD083}">
      <dgm:prSet/>
      <dgm:spPr/>
      <dgm:t>
        <a:bodyPr/>
        <a:lstStyle/>
        <a:p>
          <a:endParaRPr lang="en-US"/>
        </a:p>
      </dgm:t>
    </dgm:pt>
    <dgm:pt modelId="{B1810D3D-866A-4DC8-B3C8-2F7B7704413F}" type="sibTrans" cxnId="{D8866383-CC13-476E-9A29-3CB814BDD083}">
      <dgm:prSet/>
      <dgm:spPr/>
      <dgm:t>
        <a:bodyPr/>
        <a:lstStyle/>
        <a:p>
          <a:endParaRPr lang="en-US"/>
        </a:p>
      </dgm:t>
    </dgm:pt>
    <dgm:pt modelId="{C27B5E91-1FFF-4A3C-920C-7D00E254B691}">
      <dgm:prSet phldrT="[Text]"/>
      <dgm:spPr/>
      <dgm:t>
        <a:bodyPr/>
        <a:lstStyle/>
        <a:p>
          <a:r>
            <a:rPr lang="en-US" dirty="0"/>
            <a:t>Open Account Financing – For Supplier payment </a:t>
          </a:r>
        </a:p>
      </dgm:t>
    </dgm:pt>
    <dgm:pt modelId="{922F5AC1-D5A4-42BA-B4CE-A0049E3A31A6}" type="parTrans" cxnId="{2BC3F940-DDF6-4334-8481-FE032C006BE6}">
      <dgm:prSet/>
      <dgm:spPr/>
      <dgm:t>
        <a:bodyPr/>
        <a:lstStyle/>
        <a:p>
          <a:endParaRPr lang="en-US"/>
        </a:p>
      </dgm:t>
    </dgm:pt>
    <dgm:pt modelId="{5871897F-99CC-421E-AF54-012782A3736D}" type="sibTrans" cxnId="{2BC3F940-DDF6-4334-8481-FE032C006BE6}">
      <dgm:prSet/>
      <dgm:spPr/>
      <dgm:t>
        <a:bodyPr/>
        <a:lstStyle/>
        <a:p>
          <a:endParaRPr lang="en-US"/>
        </a:p>
      </dgm:t>
    </dgm:pt>
    <dgm:pt modelId="{4986F5B9-3B5D-48C0-8CD7-1A4B61DA258A}">
      <dgm:prSet phldrT="[Text]"/>
      <dgm:spPr/>
      <dgm:t>
        <a:bodyPr/>
        <a:lstStyle/>
        <a:p>
          <a:r>
            <a:rPr lang="en-US" dirty="0"/>
            <a:t>Advance Payment – Against Performa Invoice </a:t>
          </a:r>
        </a:p>
      </dgm:t>
    </dgm:pt>
    <dgm:pt modelId="{21BF71DC-053F-4BDB-9783-64C4E1814C48}" type="parTrans" cxnId="{736208E2-5F43-476A-8032-166368CA6E1D}">
      <dgm:prSet/>
      <dgm:spPr/>
      <dgm:t>
        <a:bodyPr/>
        <a:lstStyle/>
        <a:p>
          <a:endParaRPr lang="en-US"/>
        </a:p>
      </dgm:t>
    </dgm:pt>
    <dgm:pt modelId="{567D6662-962E-4290-8FA5-02AC53BD985F}" type="sibTrans" cxnId="{736208E2-5F43-476A-8032-166368CA6E1D}">
      <dgm:prSet/>
      <dgm:spPr/>
      <dgm:t>
        <a:bodyPr/>
        <a:lstStyle/>
        <a:p>
          <a:endParaRPr lang="en-US"/>
        </a:p>
      </dgm:t>
    </dgm:pt>
    <dgm:pt modelId="{00893FDF-F6DE-4B4E-9406-72034B514E75}">
      <dgm:prSet phldrT="[Text]"/>
      <dgm:spPr/>
      <dgm:t>
        <a:bodyPr/>
        <a:lstStyle/>
        <a:p>
          <a:r>
            <a:rPr lang="en-US" dirty="0"/>
            <a:t>Revolving Credit Facility</a:t>
          </a:r>
        </a:p>
      </dgm:t>
    </dgm:pt>
    <dgm:pt modelId="{051B9F50-908B-45AF-96AC-772A6D632D0B}" type="parTrans" cxnId="{9C19618F-216B-4834-B32C-972063ABFB5C}">
      <dgm:prSet/>
      <dgm:spPr/>
      <dgm:t>
        <a:bodyPr/>
        <a:lstStyle/>
        <a:p>
          <a:endParaRPr lang="en-US"/>
        </a:p>
      </dgm:t>
    </dgm:pt>
    <dgm:pt modelId="{2A91687E-FEA3-42B8-8350-3F7B6AD9B133}" type="sibTrans" cxnId="{9C19618F-216B-4834-B32C-972063ABFB5C}">
      <dgm:prSet/>
      <dgm:spPr/>
      <dgm:t>
        <a:bodyPr/>
        <a:lstStyle/>
        <a:p>
          <a:endParaRPr lang="en-US"/>
        </a:p>
      </dgm:t>
    </dgm:pt>
    <dgm:pt modelId="{81DBC207-D5D3-4929-AB9E-DE75DA9083BA}" type="pres">
      <dgm:prSet presAssocID="{03E28843-0C02-4AD4-9953-31420B123E6D}" presName="linear" presStyleCnt="0">
        <dgm:presLayoutVars>
          <dgm:dir/>
          <dgm:animLvl val="lvl"/>
          <dgm:resizeHandles val="exact"/>
        </dgm:presLayoutVars>
      </dgm:prSet>
      <dgm:spPr/>
    </dgm:pt>
    <dgm:pt modelId="{15EF2D84-2F77-44ED-AC35-330AF9430065}" type="pres">
      <dgm:prSet presAssocID="{1DB6FCBA-F4F6-4597-AE86-546071A17AA5}" presName="parentLin" presStyleCnt="0"/>
      <dgm:spPr/>
    </dgm:pt>
    <dgm:pt modelId="{713E9AB3-D3B3-495B-8A25-2A1DB5E369D6}" type="pres">
      <dgm:prSet presAssocID="{1DB6FCBA-F4F6-4597-AE86-546071A17AA5}" presName="parentLeftMargin" presStyleLbl="node1" presStyleIdx="0" presStyleCnt="5"/>
      <dgm:spPr/>
    </dgm:pt>
    <dgm:pt modelId="{296B19F7-12F8-4F97-BBC9-239C55F801D1}" type="pres">
      <dgm:prSet presAssocID="{1DB6FCBA-F4F6-4597-AE86-546071A17A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C7F171-60ED-4658-84C5-D53B43ADD7E5}" type="pres">
      <dgm:prSet presAssocID="{1DB6FCBA-F4F6-4597-AE86-546071A17AA5}" presName="negativeSpace" presStyleCnt="0"/>
      <dgm:spPr/>
    </dgm:pt>
    <dgm:pt modelId="{7F52865E-6A34-4143-BF01-1B2CC28B6154}" type="pres">
      <dgm:prSet presAssocID="{1DB6FCBA-F4F6-4597-AE86-546071A17AA5}" presName="childText" presStyleLbl="conFgAcc1" presStyleIdx="0" presStyleCnt="5" custLinFactNeighborY="51348">
        <dgm:presLayoutVars>
          <dgm:bulletEnabled val="1"/>
        </dgm:presLayoutVars>
      </dgm:prSet>
      <dgm:spPr/>
    </dgm:pt>
    <dgm:pt modelId="{AEEA7218-0670-4074-9475-5F49CFE95097}" type="pres">
      <dgm:prSet presAssocID="{942D3B6B-868E-4FEB-9894-1BCCCE3B3470}" presName="spaceBetweenRectangles" presStyleCnt="0"/>
      <dgm:spPr/>
    </dgm:pt>
    <dgm:pt modelId="{B0C8C34F-DE4D-4CDF-9C86-83D93EB20279}" type="pres">
      <dgm:prSet presAssocID="{4116F603-58FD-446F-A561-A741B38384A0}" presName="parentLin" presStyleCnt="0"/>
      <dgm:spPr/>
    </dgm:pt>
    <dgm:pt modelId="{DE014A8B-10E1-45EE-9B28-4E3F4C54F917}" type="pres">
      <dgm:prSet presAssocID="{4116F603-58FD-446F-A561-A741B38384A0}" presName="parentLeftMargin" presStyleLbl="node1" presStyleIdx="0" presStyleCnt="5"/>
      <dgm:spPr/>
    </dgm:pt>
    <dgm:pt modelId="{5B6C22AB-67E3-475C-8545-BEDFA4D7AAF1}" type="pres">
      <dgm:prSet presAssocID="{4116F603-58FD-446F-A561-A741B38384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DA990F-7C30-4B18-A46E-2128221ED199}" type="pres">
      <dgm:prSet presAssocID="{4116F603-58FD-446F-A561-A741B38384A0}" presName="negativeSpace" presStyleCnt="0"/>
      <dgm:spPr/>
    </dgm:pt>
    <dgm:pt modelId="{982EE089-65E2-4BE8-9ED2-2370197F2504}" type="pres">
      <dgm:prSet presAssocID="{4116F603-58FD-446F-A561-A741B38384A0}" presName="childText" presStyleLbl="conFgAcc1" presStyleIdx="1" presStyleCnt="5" custLinFactNeighborY="51348">
        <dgm:presLayoutVars>
          <dgm:bulletEnabled val="1"/>
        </dgm:presLayoutVars>
      </dgm:prSet>
      <dgm:spPr/>
    </dgm:pt>
    <dgm:pt modelId="{0A1EE2EE-3ACB-400D-A7C2-691DB5196503}" type="pres">
      <dgm:prSet presAssocID="{B1810D3D-866A-4DC8-B3C8-2F7B7704413F}" presName="spaceBetweenRectangles" presStyleCnt="0"/>
      <dgm:spPr/>
    </dgm:pt>
    <dgm:pt modelId="{4815C036-13CA-4260-BAF3-BC0A701B055F}" type="pres">
      <dgm:prSet presAssocID="{C27B5E91-1FFF-4A3C-920C-7D00E254B691}" presName="parentLin" presStyleCnt="0"/>
      <dgm:spPr/>
    </dgm:pt>
    <dgm:pt modelId="{17DCD708-4701-4BD6-8DA2-A8AA6A32A64F}" type="pres">
      <dgm:prSet presAssocID="{C27B5E91-1FFF-4A3C-920C-7D00E254B691}" presName="parentLeftMargin" presStyleLbl="node1" presStyleIdx="1" presStyleCnt="5"/>
      <dgm:spPr/>
    </dgm:pt>
    <dgm:pt modelId="{43D80AED-5885-4822-B687-58500B7CBB93}" type="pres">
      <dgm:prSet presAssocID="{C27B5E91-1FFF-4A3C-920C-7D00E254B6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3CA520-238D-4987-AC49-F8FF2CEC7CDA}" type="pres">
      <dgm:prSet presAssocID="{C27B5E91-1FFF-4A3C-920C-7D00E254B691}" presName="negativeSpace" presStyleCnt="0"/>
      <dgm:spPr/>
    </dgm:pt>
    <dgm:pt modelId="{C273F6E3-C1EE-4AA3-B973-74010EA81087}" type="pres">
      <dgm:prSet presAssocID="{C27B5E91-1FFF-4A3C-920C-7D00E254B691}" presName="childText" presStyleLbl="conFgAcc1" presStyleIdx="2" presStyleCnt="5" custLinFactNeighborY="51348">
        <dgm:presLayoutVars>
          <dgm:bulletEnabled val="1"/>
        </dgm:presLayoutVars>
      </dgm:prSet>
      <dgm:spPr/>
    </dgm:pt>
    <dgm:pt modelId="{91C8C175-A247-4F1E-975D-BD580B63EAE9}" type="pres">
      <dgm:prSet presAssocID="{5871897F-99CC-421E-AF54-012782A3736D}" presName="spaceBetweenRectangles" presStyleCnt="0"/>
      <dgm:spPr/>
    </dgm:pt>
    <dgm:pt modelId="{7A2AD929-3147-4FF3-8B3D-4D01ED85A8ED}" type="pres">
      <dgm:prSet presAssocID="{4986F5B9-3B5D-48C0-8CD7-1A4B61DA258A}" presName="parentLin" presStyleCnt="0"/>
      <dgm:spPr/>
    </dgm:pt>
    <dgm:pt modelId="{54A36F4C-021C-4988-B586-4510C4E7ABF9}" type="pres">
      <dgm:prSet presAssocID="{4986F5B9-3B5D-48C0-8CD7-1A4B61DA258A}" presName="parentLeftMargin" presStyleLbl="node1" presStyleIdx="2" presStyleCnt="5"/>
      <dgm:spPr/>
    </dgm:pt>
    <dgm:pt modelId="{65ABC74B-DD71-4A7B-82B1-488A84F89904}" type="pres">
      <dgm:prSet presAssocID="{4986F5B9-3B5D-48C0-8CD7-1A4B61DA25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77B2142-99E8-4E9C-93A7-7E87B31243E4}" type="pres">
      <dgm:prSet presAssocID="{4986F5B9-3B5D-48C0-8CD7-1A4B61DA258A}" presName="negativeSpace" presStyleCnt="0"/>
      <dgm:spPr/>
    </dgm:pt>
    <dgm:pt modelId="{1A227D6A-B675-4049-BD58-7E568AC73F57}" type="pres">
      <dgm:prSet presAssocID="{4986F5B9-3B5D-48C0-8CD7-1A4B61DA258A}" presName="childText" presStyleLbl="conFgAcc1" presStyleIdx="3" presStyleCnt="5" custLinFactNeighborY="51348">
        <dgm:presLayoutVars>
          <dgm:bulletEnabled val="1"/>
        </dgm:presLayoutVars>
      </dgm:prSet>
      <dgm:spPr/>
    </dgm:pt>
    <dgm:pt modelId="{3ACD9747-CA39-4C7A-9FFE-C431E7489A98}" type="pres">
      <dgm:prSet presAssocID="{567D6662-962E-4290-8FA5-02AC53BD985F}" presName="spaceBetweenRectangles" presStyleCnt="0"/>
      <dgm:spPr/>
    </dgm:pt>
    <dgm:pt modelId="{B1C702DC-A943-41AF-A331-DA60723FAB4C}" type="pres">
      <dgm:prSet presAssocID="{00893FDF-F6DE-4B4E-9406-72034B514E75}" presName="parentLin" presStyleCnt="0"/>
      <dgm:spPr/>
    </dgm:pt>
    <dgm:pt modelId="{A5350FAB-574C-486B-87ED-B2535D33106A}" type="pres">
      <dgm:prSet presAssocID="{00893FDF-F6DE-4B4E-9406-72034B514E75}" presName="parentLeftMargin" presStyleLbl="node1" presStyleIdx="3" presStyleCnt="5"/>
      <dgm:spPr/>
    </dgm:pt>
    <dgm:pt modelId="{F1F8635E-0904-4828-B1FC-F6DFE0156C57}" type="pres">
      <dgm:prSet presAssocID="{00893FDF-F6DE-4B4E-9406-72034B514E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357473F-2447-406C-AE0D-45ADCC416550}" type="pres">
      <dgm:prSet presAssocID="{00893FDF-F6DE-4B4E-9406-72034B514E75}" presName="negativeSpace" presStyleCnt="0"/>
      <dgm:spPr/>
    </dgm:pt>
    <dgm:pt modelId="{627C3673-CAD8-4419-A92B-22BBF769FE44}" type="pres">
      <dgm:prSet presAssocID="{00893FDF-F6DE-4B4E-9406-72034B514E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78C909-C4CD-4677-BDA7-7961A703311F}" type="presOf" srcId="{4986F5B9-3B5D-48C0-8CD7-1A4B61DA258A}" destId="{54A36F4C-021C-4988-B586-4510C4E7ABF9}" srcOrd="0" destOrd="0" presId="urn:microsoft.com/office/officeart/2005/8/layout/list1"/>
    <dgm:cxn modelId="{E5B4D614-CA41-4442-B0FF-F953A89FF56E}" type="presOf" srcId="{4116F603-58FD-446F-A561-A741B38384A0}" destId="{DE014A8B-10E1-45EE-9B28-4E3F4C54F917}" srcOrd="0" destOrd="0" presId="urn:microsoft.com/office/officeart/2005/8/layout/list1"/>
    <dgm:cxn modelId="{CF48E219-A4B6-489A-B507-CF999132BFF8}" type="presOf" srcId="{00893FDF-F6DE-4B4E-9406-72034B514E75}" destId="{F1F8635E-0904-4828-B1FC-F6DFE0156C57}" srcOrd="1" destOrd="0" presId="urn:microsoft.com/office/officeart/2005/8/layout/list1"/>
    <dgm:cxn modelId="{D2F1271D-DE4F-4A63-9266-16DCC7592313}" type="presOf" srcId="{03E28843-0C02-4AD4-9953-31420B123E6D}" destId="{81DBC207-D5D3-4929-AB9E-DE75DA9083BA}" srcOrd="0" destOrd="0" presId="urn:microsoft.com/office/officeart/2005/8/layout/list1"/>
    <dgm:cxn modelId="{2BC3F940-DDF6-4334-8481-FE032C006BE6}" srcId="{03E28843-0C02-4AD4-9953-31420B123E6D}" destId="{C27B5E91-1FFF-4A3C-920C-7D00E254B691}" srcOrd="2" destOrd="0" parTransId="{922F5AC1-D5A4-42BA-B4CE-A0049E3A31A6}" sibTransId="{5871897F-99CC-421E-AF54-012782A3736D}"/>
    <dgm:cxn modelId="{27F32C59-DA0D-40D7-8BDE-726338D5B1F2}" type="presOf" srcId="{C27B5E91-1FFF-4A3C-920C-7D00E254B691}" destId="{17DCD708-4701-4BD6-8DA2-A8AA6A32A64F}" srcOrd="0" destOrd="0" presId="urn:microsoft.com/office/officeart/2005/8/layout/list1"/>
    <dgm:cxn modelId="{D8866383-CC13-476E-9A29-3CB814BDD083}" srcId="{03E28843-0C02-4AD4-9953-31420B123E6D}" destId="{4116F603-58FD-446F-A561-A741B38384A0}" srcOrd="1" destOrd="0" parTransId="{92CE08FD-C8E1-4CDD-A324-9A9E43C1C979}" sibTransId="{B1810D3D-866A-4DC8-B3C8-2F7B7704413F}"/>
    <dgm:cxn modelId="{9C19618F-216B-4834-B32C-972063ABFB5C}" srcId="{03E28843-0C02-4AD4-9953-31420B123E6D}" destId="{00893FDF-F6DE-4B4E-9406-72034B514E75}" srcOrd="4" destOrd="0" parTransId="{051B9F50-908B-45AF-96AC-772A6D632D0B}" sibTransId="{2A91687E-FEA3-42B8-8350-3F7B6AD9B133}"/>
    <dgm:cxn modelId="{55D25990-1EA0-4552-90D4-BA41CF11BD2B}" type="presOf" srcId="{1DB6FCBA-F4F6-4597-AE86-546071A17AA5}" destId="{713E9AB3-D3B3-495B-8A25-2A1DB5E369D6}" srcOrd="0" destOrd="0" presId="urn:microsoft.com/office/officeart/2005/8/layout/list1"/>
    <dgm:cxn modelId="{807703B1-7059-4707-94CA-190EDD081DC5}" type="presOf" srcId="{4986F5B9-3B5D-48C0-8CD7-1A4B61DA258A}" destId="{65ABC74B-DD71-4A7B-82B1-488A84F89904}" srcOrd="1" destOrd="0" presId="urn:microsoft.com/office/officeart/2005/8/layout/list1"/>
    <dgm:cxn modelId="{89CC24CF-7107-4F78-A4F5-04C3E7D47310}" type="presOf" srcId="{00893FDF-F6DE-4B4E-9406-72034B514E75}" destId="{A5350FAB-574C-486B-87ED-B2535D33106A}" srcOrd="0" destOrd="0" presId="urn:microsoft.com/office/officeart/2005/8/layout/list1"/>
    <dgm:cxn modelId="{736208E2-5F43-476A-8032-166368CA6E1D}" srcId="{03E28843-0C02-4AD4-9953-31420B123E6D}" destId="{4986F5B9-3B5D-48C0-8CD7-1A4B61DA258A}" srcOrd="3" destOrd="0" parTransId="{21BF71DC-053F-4BDB-9783-64C4E1814C48}" sibTransId="{567D6662-962E-4290-8FA5-02AC53BD985F}"/>
    <dgm:cxn modelId="{FA1169E4-E565-48D5-9454-EEA5142A8B10}" srcId="{03E28843-0C02-4AD4-9953-31420B123E6D}" destId="{1DB6FCBA-F4F6-4597-AE86-546071A17AA5}" srcOrd="0" destOrd="0" parTransId="{BA4559B2-2B52-40DD-BBA6-4AED9148442F}" sibTransId="{942D3B6B-868E-4FEB-9894-1BCCCE3B3470}"/>
    <dgm:cxn modelId="{02874FE7-68BB-458C-8FE5-BED37E66CA6F}" type="presOf" srcId="{4116F603-58FD-446F-A561-A741B38384A0}" destId="{5B6C22AB-67E3-475C-8545-BEDFA4D7AAF1}" srcOrd="1" destOrd="0" presId="urn:microsoft.com/office/officeart/2005/8/layout/list1"/>
    <dgm:cxn modelId="{F52074FB-2B3E-4050-A5DB-866DB1F4D1D4}" type="presOf" srcId="{C27B5E91-1FFF-4A3C-920C-7D00E254B691}" destId="{43D80AED-5885-4822-B687-58500B7CBB93}" srcOrd="1" destOrd="0" presId="urn:microsoft.com/office/officeart/2005/8/layout/list1"/>
    <dgm:cxn modelId="{41A80CFF-8C6F-4AF8-948C-D332EC7D3E4C}" type="presOf" srcId="{1DB6FCBA-F4F6-4597-AE86-546071A17AA5}" destId="{296B19F7-12F8-4F97-BBC9-239C55F801D1}" srcOrd="1" destOrd="0" presId="urn:microsoft.com/office/officeart/2005/8/layout/list1"/>
    <dgm:cxn modelId="{688EFE4C-A8AD-4E70-A2F6-B4C049472A06}" type="presParOf" srcId="{81DBC207-D5D3-4929-AB9E-DE75DA9083BA}" destId="{15EF2D84-2F77-44ED-AC35-330AF9430065}" srcOrd="0" destOrd="0" presId="urn:microsoft.com/office/officeart/2005/8/layout/list1"/>
    <dgm:cxn modelId="{89E81477-2359-4962-B2C5-DF4F4FD57362}" type="presParOf" srcId="{15EF2D84-2F77-44ED-AC35-330AF9430065}" destId="{713E9AB3-D3B3-495B-8A25-2A1DB5E369D6}" srcOrd="0" destOrd="0" presId="urn:microsoft.com/office/officeart/2005/8/layout/list1"/>
    <dgm:cxn modelId="{7E790D61-1417-4026-805E-8166F8DD7CFD}" type="presParOf" srcId="{15EF2D84-2F77-44ED-AC35-330AF9430065}" destId="{296B19F7-12F8-4F97-BBC9-239C55F801D1}" srcOrd="1" destOrd="0" presId="urn:microsoft.com/office/officeart/2005/8/layout/list1"/>
    <dgm:cxn modelId="{91D6BFD5-EDD6-45EA-B86D-2B5CA5861451}" type="presParOf" srcId="{81DBC207-D5D3-4929-AB9E-DE75DA9083BA}" destId="{6AC7F171-60ED-4658-84C5-D53B43ADD7E5}" srcOrd="1" destOrd="0" presId="urn:microsoft.com/office/officeart/2005/8/layout/list1"/>
    <dgm:cxn modelId="{F13A0A4C-467C-424D-8F4E-21579CF03ABE}" type="presParOf" srcId="{81DBC207-D5D3-4929-AB9E-DE75DA9083BA}" destId="{7F52865E-6A34-4143-BF01-1B2CC28B6154}" srcOrd="2" destOrd="0" presId="urn:microsoft.com/office/officeart/2005/8/layout/list1"/>
    <dgm:cxn modelId="{5AEBB45D-25B8-43A6-A2D3-38B19BD7F2A1}" type="presParOf" srcId="{81DBC207-D5D3-4929-AB9E-DE75DA9083BA}" destId="{AEEA7218-0670-4074-9475-5F49CFE95097}" srcOrd="3" destOrd="0" presId="urn:microsoft.com/office/officeart/2005/8/layout/list1"/>
    <dgm:cxn modelId="{9F5467A5-0B91-4582-BB75-A9427A4D82C6}" type="presParOf" srcId="{81DBC207-D5D3-4929-AB9E-DE75DA9083BA}" destId="{B0C8C34F-DE4D-4CDF-9C86-83D93EB20279}" srcOrd="4" destOrd="0" presId="urn:microsoft.com/office/officeart/2005/8/layout/list1"/>
    <dgm:cxn modelId="{02C11596-8701-4CE1-9ECA-E32A3357B72E}" type="presParOf" srcId="{B0C8C34F-DE4D-4CDF-9C86-83D93EB20279}" destId="{DE014A8B-10E1-45EE-9B28-4E3F4C54F917}" srcOrd="0" destOrd="0" presId="urn:microsoft.com/office/officeart/2005/8/layout/list1"/>
    <dgm:cxn modelId="{E10C1451-E4F9-47E0-B21B-434B9CA0B51E}" type="presParOf" srcId="{B0C8C34F-DE4D-4CDF-9C86-83D93EB20279}" destId="{5B6C22AB-67E3-475C-8545-BEDFA4D7AAF1}" srcOrd="1" destOrd="0" presId="urn:microsoft.com/office/officeart/2005/8/layout/list1"/>
    <dgm:cxn modelId="{FE9D2130-A73A-4867-BF1F-0B8D5D20CEEF}" type="presParOf" srcId="{81DBC207-D5D3-4929-AB9E-DE75DA9083BA}" destId="{52DA990F-7C30-4B18-A46E-2128221ED199}" srcOrd="5" destOrd="0" presId="urn:microsoft.com/office/officeart/2005/8/layout/list1"/>
    <dgm:cxn modelId="{3A81AE70-69F8-47F6-B382-91A9249A503E}" type="presParOf" srcId="{81DBC207-D5D3-4929-AB9E-DE75DA9083BA}" destId="{982EE089-65E2-4BE8-9ED2-2370197F2504}" srcOrd="6" destOrd="0" presId="urn:microsoft.com/office/officeart/2005/8/layout/list1"/>
    <dgm:cxn modelId="{68D23EFD-14D9-4E68-A400-B405CF8FB596}" type="presParOf" srcId="{81DBC207-D5D3-4929-AB9E-DE75DA9083BA}" destId="{0A1EE2EE-3ACB-400D-A7C2-691DB5196503}" srcOrd="7" destOrd="0" presId="urn:microsoft.com/office/officeart/2005/8/layout/list1"/>
    <dgm:cxn modelId="{35420171-162E-44CC-9684-95B28AF4764C}" type="presParOf" srcId="{81DBC207-D5D3-4929-AB9E-DE75DA9083BA}" destId="{4815C036-13CA-4260-BAF3-BC0A701B055F}" srcOrd="8" destOrd="0" presId="urn:microsoft.com/office/officeart/2005/8/layout/list1"/>
    <dgm:cxn modelId="{633D7D9F-E407-47D6-8A32-BCF1665CBB57}" type="presParOf" srcId="{4815C036-13CA-4260-BAF3-BC0A701B055F}" destId="{17DCD708-4701-4BD6-8DA2-A8AA6A32A64F}" srcOrd="0" destOrd="0" presId="urn:microsoft.com/office/officeart/2005/8/layout/list1"/>
    <dgm:cxn modelId="{FF22EB1F-40AF-4075-A2DC-7DF102397711}" type="presParOf" srcId="{4815C036-13CA-4260-BAF3-BC0A701B055F}" destId="{43D80AED-5885-4822-B687-58500B7CBB93}" srcOrd="1" destOrd="0" presId="urn:microsoft.com/office/officeart/2005/8/layout/list1"/>
    <dgm:cxn modelId="{F11BE3DD-64E4-4F0B-8C1F-D740F7D199A1}" type="presParOf" srcId="{81DBC207-D5D3-4929-AB9E-DE75DA9083BA}" destId="{E23CA520-238D-4987-AC49-F8FF2CEC7CDA}" srcOrd="9" destOrd="0" presId="urn:microsoft.com/office/officeart/2005/8/layout/list1"/>
    <dgm:cxn modelId="{E740BDD2-C828-400C-A96E-FD846684496D}" type="presParOf" srcId="{81DBC207-D5D3-4929-AB9E-DE75DA9083BA}" destId="{C273F6E3-C1EE-4AA3-B973-74010EA81087}" srcOrd="10" destOrd="0" presId="urn:microsoft.com/office/officeart/2005/8/layout/list1"/>
    <dgm:cxn modelId="{85E49B87-1CC6-4227-8EB2-619ED811F76C}" type="presParOf" srcId="{81DBC207-D5D3-4929-AB9E-DE75DA9083BA}" destId="{91C8C175-A247-4F1E-975D-BD580B63EAE9}" srcOrd="11" destOrd="0" presId="urn:microsoft.com/office/officeart/2005/8/layout/list1"/>
    <dgm:cxn modelId="{80286D15-58A7-41D7-8AB6-A40DAE062AB4}" type="presParOf" srcId="{81DBC207-D5D3-4929-AB9E-DE75DA9083BA}" destId="{7A2AD929-3147-4FF3-8B3D-4D01ED85A8ED}" srcOrd="12" destOrd="0" presId="urn:microsoft.com/office/officeart/2005/8/layout/list1"/>
    <dgm:cxn modelId="{13C06947-76EE-4F85-90A1-0A66B9B607EF}" type="presParOf" srcId="{7A2AD929-3147-4FF3-8B3D-4D01ED85A8ED}" destId="{54A36F4C-021C-4988-B586-4510C4E7ABF9}" srcOrd="0" destOrd="0" presId="urn:microsoft.com/office/officeart/2005/8/layout/list1"/>
    <dgm:cxn modelId="{D875E9A8-BB81-40F0-AE19-C8B94B18D547}" type="presParOf" srcId="{7A2AD929-3147-4FF3-8B3D-4D01ED85A8ED}" destId="{65ABC74B-DD71-4A7B-82B1-488A84F89904}" srcOrd="1" destOrd="0" presId="urn:microsoft.com/office/officeart/2005/8/layout/list1"/>
    <dgm:cxn modelId="{631E25AC-1202-41F2-8C33-75C14A297E15}" type="presParOf" srcId="{81DBC207-D5D3-4929-AB9E-DE75DA9083BA}" destId="{977B2142-99E8-4E9C-93A7-7E87B31243E4}" srcOrd="13" destOrd="0" presId="urn:microsoft.com/office/officeart/2005/8/layout/list1"/>
    <dgm:cxn modelId="{FB056710-7D51-4957-8FB5-7848D292D3B4}" type="presParOf" srcId="{81DBC207-D5D3-4929-AB9E-DE75DA9083BA}" destId="{1A227D6A-B675-4049-BD58-7E568AC73F57}" srcOrd="14" destOrd="0" presId="urn:microsoft.com/office/officeart/2005/8/layout/list1"/>
    <dgm:cxn modelId="{C8D29038-2A7A-42C2-B2B3-D13E6F7B665C}" type="presParOf" srcId="{81DBC207-D5D3-4929-AB9E-DE75DA9083BA}" destId="{3ACD9747-CA39-4C7A-9FFE-C431E7489A98}" srcOrd="15" destOrd="0" presId="urn:microsoft.com/office/officeart/2005/8/layout/list1"/>
    <dgm:cxn modelId="{F54B59F8-DF9B-4FB0-B704-1C403D1C343C}" type="presParOf" srcId="{81DBC207-D5D3-4929-AB9E-DE75DA9083BA}" destId="{B1C702DC-A943-41AF-A331-DA60723FAB4C}" srcOrd="16" destOrd="0" presId="urn:microsoft.com/office/officeart/2005/8/layout/list1"/>
    <dgm:cxn modelId="{AB6267C4-B6F8-466E-B8DB-69DEA6E26189}" type="presParOf" srcId="{B1C702DC-A943-41AF-A331-DA60723FAB4C}" destId="{A5350FAB-574C-486B-87ED-B2535D33106A}" srcOrd="0" destOrd="0" presId="urn:microsoft.com/office/officeart/2005/8/layout/list1"/>
    <dgm:cxn modelId="{2FB4B8E9-8719-49F0-93F3-09D51EA61BD8}" type="presParOf" srcId="{B1C702DC-A943-41AF-A331-DA60723FAB4C}" destId="{F1F8635E-0904-4828-B1FC-F6DFE0156C57}" srcOrd="1" destOrd="0" presId="urn:microsoft.com/office/officeart/2005/8/layout/list1"/>
    <dgm:cxn modelId="{625D556A-5C9E-4C1A-985D-C0F21C5F1B6B}" type="presParOf" srcId="{81DBC207-D5D3-4929-AB9E-DE75DA9083BA}" destId="{9357473F-2447-406C-AE0D-45ADCC416550}" srcOrd="17" destOrd="0" presId="urn:microsoft.com/office/officeart/2005/8/layout/list1"/>
    <dgm:cxn modelId="{5780885D-5E76-405E-A271-218DAB39ECC1}" type="presParOf" srcId="{81DBC207-D5D3-4929-AB9E-DE75DA9083BA}" destId="{627C3673-CAD8-4419-A92B-22BBF769FE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D4878-D0D4-42F1-BD6F-BF7494B15B8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06D46F-C80A-40A3-85A2-AB90E41FC195}">
      <dgm:prSet phldrT="[Text]"/>
      <dgm:spPr/>
      <dgm:t>
        <a:bodyPr/>
        <a:lstStyle/>
        <a:p>
          <a:r>
            <a:rPr lang="en-US" b="1" dirty="0"/>
            <a:t>Post Dated</a:t>
          </a:r>
        </a:p>
        <a:p>
          <a:r>
            <a:rPr lang="en-US" b="1" dirty="0"/>
            <a:t>Cheques</a:t>
          </a:r>
        </a:p>
      </dgm:t>
    </dgm:pt>
    <dgm:pt modelId="{A5F76AD7-686F-4423-B92C-FEB116665B42}" type="parTrans" cxnId="{BEB5701B-801D-4191-BE0A-5EABAFB6AB58}">
      <dgm:prSet/>
      <dgm:spPr/>
      <dgm:t>
        <a:bodyPr/>
        <a:lstStyle/>
        <a:p>
          <a:endParaRPr lang="en-US"/>
        </a:p>
      </dgm:t>
    </dgm:pt>
    <dgm:pt modelId="{E14828CA-B2A6-40A8-80CC-70C8628B7DB9}" type="sibTrans" cxnId="{BEB5701B-801D-4191-BE0A-5EABAFB6AB58}">
      <dgm:prSet/>
      <dgm:spPr/>
      <dgm:t>
        <a:bodyPr/>
        <a:lstStyle/>
        <a:p>
          <a:endParaRPr lang="en-US"/>
        </a:p>
      </dgm:t>
    </dgm:pt>
    <dgm:pt modelId="{258DAD32-0321-40CA-9CD5-F677D372B520}">
      <dgm:prSet phldrT="[Text]" custT="1"/>
      <dgm:spPr/>
      <dgm:t>
        <a:bodyPr/>
        <a:lstStyle/>
        <a:p>
          <a:r>
            <a:rPr lang="en-US" sz="1400" dirty="0"/>
            <a:t>Financing of PDC lodged with Ajman bank</a:t>
          </a:r>
        </a:p>
      </dgm:t>
    </dgm:pt>
    <dgm:pt modelId="{97548BD4-15E6-493B-9B3E-29C05F3E3627}" type="parTrans" cxnId="{F37D94AB-0D64-43A8-9E36-77E1FD9A9DA5}">
      <dgm:prSet/>
      <dgm:spPr/>
      <dgm:t>
        <a:bodyPr/>
        <a:lstStyle/>
        <a:p>
          <a:endParaRPr lang="en-US"/>
        </a:p>
      </dgm:t>
    </dgm:pt>
    <dgm:pt modelId="{262A9CE0-B8B6-4BCE-BED6-FFF08238BD0F}" type="sibTrans" cxnId="{F37D94AB-0D64-43A8-9E36-77E1FD9A9DA5}">
      <dgm:prSet/>
      <dgm:spPr/>
      <dgm:t>
        <a:bodyPr/>
        <a:lstStyle/>
        <a:p>
          <a:endParaRPr lang="en-US"/>
        </a:p>
      </dgm:t>
    </dgm:pt>
    <dgm:pt modelId="{71926DAD-4104-4E7B-8BB7-1F589EBB64C3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LC acceptance</a:t>
          </a:r>
        </a:p>
        <a:p>
          <a:r>
            <a:rPr lang="en-US" b="1" dirty="0"/>
            <a:t>/ </a:t>
          </a:r>
          <a:r>
            <a:rPr lang="en-US" b="1" dirty="0" err="1"/>
            <a:t>Avalized</a:t>
          </a:r>
          <a:r>
            <a:rPr lang="en-US" b="1" dirty="0"/>
            <a:t> Bill</a:t>
          </a:r>
        </a:p>
        <a:p>
          <a:endParaRPr lang="en-US" dirty="0"/>
        </a:p>
      </dgm:t>
    </dgm:pt>
    <dgm:pt modelId="{05376C5D-81A5-4DE1-9AB0-3D5CE22FDBCD}" type="parTrans" cxnId="{A26B2196-7903-4999-B799-B07BB2104774}">
      <dgm:prSet/>
      <dgm:spPr/>
      <dgm:t>
        <a:bodyPr/>
        <a:lstStyle/>
        <a:p>
          <a:endParaRPr lang="en-US"/>
        </a:p>
      </dgm:t>
    </dgm:pt>
    <dgm:pt modelId="{443CA413-C76F-4A32-8A5A-ED1DFEDF8E59}" type="sibTrans" cxnId="{A26B2196-7903-4999-B799-B07BB2104774}">
      <dgm:prSet/>
      <dgm:spPr/>
      <dgm:t>
        <a:bodyPr/>
        <a:lstStyle/>
        <a:p>
          <a:endParaRPr lang="en-US"/>
        </a:p>
      </dgm:t>
    </dgm:pt>
    <dgm:pt modelId="{52C0B61D-60F6-4685-A70C-8832207D72FD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Outward Collection bill</a:t>
          </a:r>
        </a:p>
      </dgm:t>
    </dgm:pt>
    <dgm:pt modelId="{EE488DA1-892E-49F2-9383-4FC1DCC3A74B}" type="parTrans" cxnId="{0DC36B79-4F0B-4549-AAC1-18BDAA5AF499}">
      <dgm:prSet/>
      <dgm:spPr/>
      <dgm:t>
        <a:bodyPr/>
        <a:lstStyle/>
        <a:p>
          <a:endParaRPr lang="en-US"/>
        </a:p>
      </dgm:t>
    </dgm:pt>
    <dgm:pt modelId="{FE534D3A-7691-43D1-9409-11EC952C3315}" type="sibTrans" cxnId="{0DC36B79-4F0B-4549-AAC1-18BDAA5AF499}">
      <dgm:prSet/>
      <dgm:spPr/>
      <dgm:t>
        <a:bodyPr/>
        <a:lstStyle/>
        <a:p>
          <a:endParaRPr lang="en-US"/>
        </a:p>
      </dgm:t>
    </dgm:pt>
    <dgm:pt modelId="{4D89AA95-7BBE-4B4B-BD0A-988D9629BFCF}">
      <dgm:prSet phldrT="[Text]" custT="1"/>
      <dgm:spPr/>
      <dgm:t>
        <a:bodyPr/>
        <a:lstStyle/>
        <a:p>
          <a:pPr algn="l"/>
          <a:r>
            <a:rPr lang="en-US" sz="1400" dirty="0"/>
            <a:t>Funds against Bills sent to collecting bank</a:t>
          </a:r>
        </a:p>
      </dgm:t>
    </dgm:pt>
    <dgm:pt modelId="{43C17C77-6D15-4AAA-BB67-B3985DC02E63}" type="parTrans" cxnId="{9FAB4354-7B9C-46D7-94FB-C1F878E6C396}">
      <dgm:prSet/>
      <dgm:spPr/>
      <dgm:t>
        <a:bodyPr/>
        <a:lstStyle/>
        <a:p>
          <a:endParaRPr lang="en-US"/>
        </a:p>
      </dgm:t>
    </dgm:pt>
    <dgm:pt modelId="{C3A858CF-6216-4877-A409-4FF3DEB31273}" type="sibTrans" cxnId="{9FAB4354-7B9C-46D7-94FB-C1F878E6C396}">
      <dgm:prSet/>
      <dgm:spPr/>
      <dgm:t>
        <a:bodyPr/>
        <a:lstStyle/>
        <a:p>
          <a:endParaRPr lang="en-US"/>
        </a:p>
      </dgm:t>
    </dgm:pt>
    <dgm:pt modelId="{DA348DE2-2E31-4A0F-B226-71F0B13A1C8A}">
      <dgm:prSet phldrT="[Text]"/>
      <dgm:spPr/>
      <dgm:t>
        <a:bodyPr/>
        <a:lstStyle/>
        <a:p>
          <a:r>
            <a:rPr lang="en-US" b="1" dirty="0"/>
            <a:t>Sales Invoice</a:t>
          </a:r>
        </a:p>
      </dgm:t>
    </dgm:pt>
    <dgm:pt modelId="{375CE5E0-4973-4708-8C24-5A27080529AE}" type="parTrans" cxnId="{081832DD-76C0-4516-85EF-C04B6DDF4670}">
      <dgm:prSet/>
      <dgm:spPr/>
      <dgm:t>
        <a:bodyPr/>
        <a:lstStyle/>
        <a:p>
          <a:endParaRPr lang="en-US"/>
        </a:p>
      </dgm:t>
    </dgm:pt>
    <dgm:pt modelId="{C5AA9891-2070-4FB1-A8E4-FBF1D71032C8}" type="sibTrans" cxnId="{081832DD-76C0-4516-85EF-C04B6DDF4670}">
      <dgm:prSet/>
      <dgm:spPr/>
      <dgm:t>
        <a:bodyPr/>
        <a:lstStyle/>
        <a:p>
          <a:endParaRPr lang="en-US"/>
        </a:p>
      </dgm:t>
    </dgm:pt>
    <dgm:pt modelId="{824F1620-78A4-4F25-AD3F-C13A483D1691}">
      <dgm:prSet phldrT="[Text]" custT="1"/>
      <dgm:spPr/>
      <dgm:t>
        <a:bodyPr/>
        <a:lstStyle/>
        <a:p>
          <a:r>
            <a:rPr lang="en-US" sz="1400" dirty="0"/>
            <a:t>Financing against Sales Invoices </a:t>
          </a:r>
        </a:p>
      </dgm:t>
    </dgm:pt>
    <dgm:pt modelId="{E8688BF8-3954-48E0-AD33-D551F9525FBD}" type="parTrans" cxnId="{64F1034B-84F5-40DA-A1FF-930DA8D9837F}">
      <dgm:prSet/>
      <dgm:spPr/>
      <dgm:t>
        <a:bodyPr/>
        <a:lstStyle/>
        <a:p>
          <a:endParaRPr lang="en-US"/>
        </a:p>
      </dgm:t>
    </dgm:pt>
    <dgm:pt modelId="{CE1DBADC-2FD4-499F-9E3C-A8EA9CD3D878}" type="sibTrans" cxnId="{64F1034B-84F5-40DA-A1FF-930DA8D9837F}">
      <dgm:prSet/>
      <dgm:spPr/>
      <dgm:t>
        <a:bodyPr/>
        <a:lstStyle/>
        <a:p>
          <a:endParaRPr lang="en-US"/>
        </a:p>
      </dgm:t>
    </dgm:pt>
    <dgm:pt modelId="{9481F37A-0C2E-40DA-B563-ECFA4F1AF703}">
      <dgm:prSet phldrT="[Text]" custT="1"/>
      <dgm:spPr/>
      <dgm:t>
        <a:bodyPr/>
        <a:lstStyle/>
        <a:p>
          <a:r>
            <a:rPr lang="en-US" sz="1400" b="0" dirty="0"/>
            <a:t>Fund Post Acceptance/ </a:t>
          </a:r>
          <a:r>
            <a:rPr lang="en-US" sz="1400" b="0" dirty="0" err="1"/>
            <a:t>Avalization</a:t>
          </a:r>
          <a:r>
            <a:rPr lang="en-US" sz="1400" b="0" dirty="0"/>
            <a:t> from Bank</a:t>
          </a:r>
        </a:p>
      </dgm:t>
    </dgm:pt>
    <dgm:pt modelId="{8DAC1834-9776-42F2-90C2-4A1C6424656A}" type="sibTrans" cxnId="{DA3CAE10-C2D2-4709-BC5E-38F23CEE332F}">
      <dgm:prSet/>
      <dgm:spPr/>
      <dgm:t>
        <a:bodyPr/>
        <a:lstStyle/>
        <a:p>
          <a:endParaRPr lang="en-US"/>
        </a:p>
      </dgm:t>
    </dgm:pt>
    <dgm:pt modelId="{35E7AFBB-0389-4E02-9987-CB8701206555}" type="parTrans" cxnId="{DA3CAE10-C2D2-4709-BC5E-38F23CEE332F}">
      <dgm:prSet/>
      <dgm:spPr/>
      <dgm:t>
        <a:bodyPr/>
        <a:lstStyle/>
        <a:p>
          <a:endParaRPr lang="en-US"/>
        </a:p>
      </dgm:t>
    </dgm:pt>
    <dgm:pt modelId="{59639279-FB7F-4D42-9875-D388C663E955}">
      <dgm:prSet phldrT="[Text]" custT="1"/>
      <dgm:spPr/>
      <dgm:t>
        <a:bodyPr/>
        <a:lstStyle/>
        <a:p>
          <a:pPr algn="l"/>
          <a:endParaRPr lang="en-US" sz="1200" dirty="0"/>
        </a:p>
      </dgm:t>
    </dgm:pt>
    <dgm:pt modelId="{1EEDADF3-44F1-451A-A4AC-CD588806599C}" type="parTrans" cxnId="{23FC90B1-F78C-425F-B7F3-CAE2424D8EB2}">
      <dgm:prSet/>
      <dgm:spPr/>
      <dgm:t>
        <a:bodyPr/>
        <a:lstStyle/>
        <a:p>
          <a:endParaRPr lang="en-US"/>
        </a:p>
      </dgm:t>
    </dgm:pt>
    <dgm:pt modelId="{269DF846-8E69-4D68-81BB-28E9F14BA3FD}" type="sibTrans" cxnId="{23FC90B1-F78C-425F-B7F3-CAE2424D8EB2}">
      <dgm:prSet/>
      <dgm:spPr/>
      <dgm:t>
        <a:bodyPr/>
        <a:lstStyle/>
        <a:p>
          <a:endParaRPr lang="en-US"/>
        </a:p>
      </dgm:t>
    </dgm:pt>
    <dgm:pt modelId="{02210B1A-0C83-49C6-8E93-768FBEF2EEAE}" type="pres">
      <dgm:prSet presAssocID="{128D4878-D0D4-42F1-BD6F-BF7494B15B8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9D41EC6-ABD8-4447-852D-C0D05C1ED072}" type="pres">
      <dgm:prSet presAssocID="{128D4878-D0D4-42F1-BD6F-BF7494B15B8E}" presName="children" presStyleCnt="0"/>
      <dgm:spPr/>
    </dgm:pt>
    <dgm:pt modelId="{14297D88-A1ED-4620-B3C7-173DF025EAD7}" type="pres">
      <dgm:prSet presAssocID="{128D4878-D0D4-42F1-BD6F-BF7494B15B8E}" presName="child1group" presStyleCnt="0"/>
      <dgm:spPr/>
    </dgm:pt>
    <dgm:pt modelId="{400374DC-6008-4ACC-865C-DA9876A6D226}" type="pres">
      <dgm:prSet presAssocID="{128D4878-D0D4-42F1-BD6F-BF7494B15B8E}" presName="child1" presStyleLbl="bgAcc1" presStyleIdx="0" presStyleCnt="4"/>
      <dgm:spPr/>
    </dgm:pt>
    <dgm:pt modelId="{05D288D6-50A9-48DD-935F-D8FC79DD720B}" type="pres">
      <dgm:prSet presAssocID="{128D4878-D0D4-42F1-BD6F-BF7494B15B8E}" presName="child1Text" presStyleLbl="bgAcc1" presStyleIdx="0" presStyleCnt="4">
        <dgm:presLayoutVars>
          <dgm:bulletEnabled val="1"/>
        </dgm:presLayoutVars>
      </dgm:prSet>
      <dgm:spPr/>
    </dgm:pt>
    <dgm:pt modelId="{66EDAE60-B182-4151-AD98-3D571657B46F}" type="pres">
      <dgm:prSet presAssocID="{128D4878-D0D4-42F1-BD6F-BF7494B15B8E}" presName="child2group" presStyleCnt="0"/>
      <dgm:spPr/>
    </dgm:pt>
    <dgm:pt modelId="{6E3B65BC-D578-426D-92CA-0A4BE171B339}" type="pres">
      <dgm:prSet presAssocID="{128D4878-D0D4-42F1-BD6F-BF7494B15B8E}" presName="child2" presStyleLbl="bgAcc1" presStyleIdx="1" presStyleCnt="4" custScaleX="137459" custLinFactX="43409" custLinFactNeighborX="100000"/>
      <dgm:spPr/>
    </dgm:pt>
    <dgm:pt modelId="{F7E3E4DA-6C0C-4E5D-A737-09EF25CB26B0}" type="pres">
      <dgm:prSet presAssocID="{128D4878-D0D4-42F1-BD6F-BF7494B15B8E}" presName="child2Text" presStyleLbl="bgAcc1" presStyleIdx="1" presStyleCnt="4">
        <dgm:presLayoutVars>
          <dgm:bulletEnabled val="1"/>
        </dgm:presLayoutVars>
      </dgm:prSet>
      <dgm:spPr/>
    </dgm:pt>
    <dgm:pt modelId="{FCB52E81-9715-4934-9095-1AC5CBD080F8}" type="pres">
      <dgm:prSet presAssocID="{128D4878-D0D4-42F1-BD6F-BF7494B15B8E}" presName="child3group" presStyleCnt="0"/>
      <dgm:spPr/>
    </dgm:pt>
    <dgm:pt modelId="{D18EED10-3B9F-4017-B0BB-C91C21D26AEF}" type="pres">
      <dgm:prSet presAssocID="{128D4878-D0D4-42F1-BD6F-BF7494B15B8E}" presName="child3" presStyleLbl="bgAcc1" presStyleIdx="2" presStyleCnt="4" custScaleX="131414" custScaleY="109430" custLinFactNeighborX="57839" custLinFactNeighborY="-4379"/>
      <dgm:spPr/>
    </dgm:pt>
    <dgm:pt modelId="{FDBF3320-6BE0-4978-87CA-1E6A1BB6E961}" type="pres">
      <dgm:prSet presAssocID="{128D4878-D0D4-42F1-BD6F-BF7494B15B8E}" presName="child3Text" presStyleLbl="bgAcc1" presStyleIdx="2" presStyleCnt="4">
        <dgm:presLayoutVars>
          <dgm:bulletEnabled val="1"/>
        </dgm:presLayoutVars>
      </dgm:prSet>
      <dgm:spPr/>
    </dgm:pt>
    <dgm:pt modelId="{71F96C46-E9A3-473F-BBB6-17B97EEB9D50}" type="pres">
      <dgm:prSet presAssocID="{128D4878-D0D4-42F1-BD6F-BF7494B15B8E}" presName="child4group" presStyleCnt="0"/>
      <dgm:spPr/>
    </dgm:pt>
    <dgm:pt modelId="{BE9417E3-DDD8-4946-BD07-AB700032C934}" type="pres">
      <dgm:prSet presAssocID="{128D4878-D0D4-42F1-BD6F-BF7494B15B8E}" presName="child4" presStyleLbl="bgAcc1" presStyleIdx="3" presStyleCnt="4" custLinFactNeighborY="-727"/>
      <dgm:spPr/>
    </dgm:pt>
    <dgm:pt modelId="{F4044521-EF9F-4151-8986-487B7F0D4804}" type="pres">
      <dgm:prSet presAssocID="{128D4878-D0D4-42F1-BD6F-BF7494B15B8E}" presName="child4Text" presStyleLbl="bgAcc1" presStyleIdx="3" presStyleCnt="4">
        <dgm:presLayoutVars>
          <dgm:bulletEnabled val="1"/>
        </dgm:presLayoutVars>
      </dgm:prSet>
      <dgm:spPr/>
    </dgm:pt>
    <dgm:pt modelId="{22D1F9E6-6FC6-4EEC-AAAB-6A1417E6677E}" type="pres">
      <dgm:prSet presAssocID="{128D4878-D0D4-42F1-BD6F-BF7494B15B8E}" presName="childPlaceholder" presStyleCnt="0"/>
      <dgm:spPr/>
    </dgm:pt>
    <dgm:pt modelId="{AA7914D5-28D0-49E0-B5B6-31818935B0B2}" type="pres">
      <dgm:prSet presAssocID="{128D4878-D0D4-42F1-BD6F-BF7494B15B8E}" presName="circle" presStyleCnt="0"/>
      <dgm:spPr/>
    </dgm:pt>
    <dgm:pt modelId="{1A8A16DF-3C65-4786-8E4F-E7CF416AFBD9}" type="pres">
      <dgm:prSet presAssocID="{128D4878-D0D4-42F1-BD6F-BF7494B15B8E}" presName="quadrant1" presStyleLbl="node1" presStyleIdx="0" presStyleCnt="4" custLinFactNeighborX="-3790" custLinFactNeighborY="-12903">
        <dgm:presLayoutVars>
          <dgm:chMax val="1"/>
          <dgm:bulletEnabled val="1"/>
        </dgm:presLayoutVars>
      </dgm:prSet>
      <dgm:spPr/>
    </dgm:pt>
    <dgm:pt modelId="{CF0D523C-8D3C-4CD4-B62D-EC6A1C22BBA9}" type="pres">
      <dgm:prSet presAssocID="{128D4878-D0D4-42F1-BD6F-BF7494B15B8E}" presName="quadrant2" presStyleLbl="node1" presStyleIdx="1" presStyleCnt="4" custLinFactNeighborX="32003" custLinFactNeighborY="-13164">
        <dgm:presLayoutVars>
          <dgm:chMax val="1"/>
          <dgm:bulletEnabled val="1"/>
        </dgm:presLayoutVars>
      </dgm:prSet>
      <dgm:spPr/>
    </dgm:pt>
    <dgm:pt modelId="{F80588A8-1684-4039-AC11-DE4BECF85A1C}" type="pres">
      <dgm:prSet presAssocID="{128D4878-D0D4-42F1-BD6F-BF7494B15B8E}" presName="quadrant3" presStyleLbl="node1" presStyleIdx="2" presStyleCnt="4" custScaleX="103358" custScaleY="102742" custLinFactNeighborX="35100" custLinFactNeighborY="12553">
        <dgm:presLayoutVars>
          <dgm:chMax val="1"/>
          <dgm:bulletEnabled val="1"/>
        </dgm:presLayoutVars>
      </dgm:prSet>
      <dgm:spPr/>
    </dgm:pt>
    <dgm:pt modelId="{B30F156A-AD98-4404-A5D8-5C3C76EF6511}" type="pres">
      <dgm:prSet presAssocID="{128D4878-D0D4-42F1-BD6F-BF7494B15B8E}" presName="quadrant4" presStyleLbl="node1" presStyleIdx="3" presStyleCnt="4" custLinFactNeighborX="-3790" custLinFactNeighborY="14425">
        <dgm:presLayoutVars>
          <dgm:chMax val="1"/>
          <dgm:bulletEnabled val="1"/>
        </dgm:presLayoutVars>
      </dgm:prSet>
      <dgm:spPr/>
    </dgm:pt>
    <dgm:pt modelId="{BE8433B0-481A-440C-B615-5FADDE724D01}" type="pres">
      <dgm:prSet presAssocID="{128D4878-D0D4-42F1-BD6F-BF7494B15B8E}" presName="quadrantPlaceholder" presStyleCnt="0"/>
      <dgm:spPr/>
    </dgm:pt>
    <dgm:pt modelId="{5E59713E-2663-4F78-9293-E319E50F3380}" type="pres">
      <dgm:prSet presAssocID="{128D4878-D0D4-42F1-BD6F-BF7494B15B8E}" presName="center1" presStyleLbl="fgShp" presStyleIdx="0" presStyleCnt="2" custLinFactNeighborX="50830" custLinFactNeighborY="-9044"/>
      <dgm:spPr/>
    </dgm:pt>
    <dgm:pt modelId="{29CB9505-782F-431E-9DC9-07B82C1FB74B}" type="pres">
      <dgm:prSet presAssocID="{128D4878-D0D4-42F1-BD6F-BF7494B15B8E}" presName="center2" presStyleLbl="fgShp" presStyleIdx="1" presStyleCnt="2" custLinFactNeighborX="50830" custLinFactNeighborY="2495"/>
      <dgm:spPr/>
    </dgm:pt>
  </dgm:ptLst>
  <dgm:cxnLst>
    <dgm:cxn modelId="{DC391A05-E22C-4E2B-A759-AB449BE83758}" type="presOf" srcId="{9481F37A-0C2E-40DA-B563-ECFA4F1AF703}" destId="{6E3B65BC-D578-426D-92CA-0A4BE171B339}" srcOrd="0" destOrd="0" presId="urn:microsoft.com/office/officeart/2005/8/layout/cycle4"/>
    <dgm:cxn modelId="{52B4EF09-69B8-4F92-88AE-447413B2C9F2}" type="presOf" srcId="{258DAD32-0321-40CA-9CD5-F677D372B520}" destId="{400374DC-6008-4ACC-865C-DA9876A6D226}" srcOrd="0" destOrd="0" presId="urn:microsoft.com/office/officeart/2005/8/layout/cycle4"/>
    <dgm:cxn modelId="{DA3CAE10-C2D2-4709-BC5E-38F23CEE332F}" srcId="{71926DAD-4104-4E7B-8BB7-1F589EBB64C3}" destId="{9481F37A-0C2E-40DA-B563-ECFA4F1AF703}" srcOrd="0" destOrd="0" parTransId="{35E7AFBB-0389-4E02-9987-CB8701206555}" sibTransId="{8DAC1834-9776-42F2-90C2-4A1C6424656A}"/>
    <dgm:cxn modelId="{BEB5701B-801D-4191-BE0A-5EABAFB6AB58}" srcId="{128D4878-D0D4-42F1-BD6F-BF7494B15B8E}" destId="{AE06D46F-C80A-40A3-85A2-AB90E41FC195}" srcOrd="0" destOrd="0" parTransId="{A5F76AD7-686F-4423-B92C-FEB116665B42}" sibTransId="{E14828CA-B2A6-40A8-80CC-70C8628B7DB9}"/>
    <dgm:cxn modelId="{9E92A322-B150-49A6-A6C0-DEA6604A8036}" type="presOf" srcId="{71926DAD-4104-4E7B-8BB7-1F589EBB64C3}" destId="{CF0D523C-8D3C-4CD4-B62D-EC6A1C22BBA9}" srcOrd="0" destOrd="0" presId="urn:microsoft.com/office/officeart/2005/8/layout/cycle4"/>
    <dgm:cxn modelId="{A0E35B24-EC23-432E-B564-975F431D4E72}" type="presOf" srcId="{DA348DE2-2E31-4A0F-B226-71F0B13A1C8A}" destId="{B30F156A-AD98-4404-A5D8-5C3C76EF6511}" srcOrd="0" destOrd="0" presId="urn:microsoft.com/office/officeart/2005/8/layout/cycle4"/>
    <dgm:cxn modelId="{F2E6362B-AE3D-4019-985B-19D2C2116B3F}" type="presOf" srcId="{824F1620-78A4-4F25-AD3F-C13A483D1691}" destId="{F4044521-EF9F-4151-8986-487B7F0D4804}" srcOrd="1" destOrd="0" presId="urn:microsoft.com/office/officeart/2005/8/layout/cycle4"/>
    <dgm:cxn modelId="{8D15D139-C5D7-4E4A-9D26-60C172DC189E}" type="presOf" srcId="{824F1620-78A4-4F25-AD3F-C13A483D1691}" destId="{BE9417E3-DDD8-4946-BD07-AB700032C934}" srcOrd="0" destOrd="0" presId="urn:microsoft.com/office/officeart/2005/8/layout/cycle4"/>
    <dgm:cxn modelId="{D654AE63-B3AC-46FE-8387-1F9F2BF648F1}" type="presOf" srcId="{258DAD32-0321-40CA-9CD5-F677D372B520}" destId="{05D288D6-50A9-48DD-935F-D8FC79DD720B}" srcOrd="1" destOrd="0" presId="urn:microsoft.com/office/officeart/2005/8/layout/cycle4"/>
    <dgm:cxn modelId="{0D7FFD65-FBB2-4381-8EF0-6BCF7922EF1E}" type="presOf" srcId="{59639279-FB7F-4D42-9875-D388C663E955}" destId="{FDBF3320-6BE0-4978-87CA-1E6A1BB6E961}" srcOrd="1" destOrd="0" presId="urn:microsoft.com/office/officeart/2005/8/layout/cycle4"/>
    <dgm:cxn modelId="{64F1034B-84F5-40DA-A1FF-930DA8D9837F}" srcId="{DA348DE2-2E31-4A0F-B226-71F0B13A1C8A}" destId="{824F1620-78A4-4F25-AD3F-C13A483D1691}" srcOrd="0" destOrd="0" parTransId="{E8688BF8-3954-48E0-AD33-D551F9525FBD}" sibTransId="{CE1DBADC-2FD4-499F-9E3C-A8EA9CD3D878}"/>
    <dgm:cxn modelId="{9FAB4354-7B9C-46D7-94FB-C1F878E6C396}" srcId="{52C0B61D-60F6-4685-A70C-8832207D72FD}" destId="{4D89AA95-7BBE-4B4B-BD0A-988D9629BFCF}" srcOrd="1" destOrd="0" parTransId="{43C17C77-6D15-4AAA-BB67-B3985DC02E63}" sibTransId="{C3A858CF-6216-4877-A409-4FF3DEB31273}"/>
    <dgm:cxn modelId="{22BD3758-F120-4069-AFC1-6F07AA47A16F}" type="presOf" srcId="{59639279-FB7F-4D42-9875-D388C663E955}" destId="{D18EED10-3B9F-4017-B0BB-C91C21D26AEF}" srcOrd="0" destOrd="0" presId="urn:microsoft.com/office/officeart/2005/8/layout/cycle4"/>
    <dgm:cxn modelId="{3ED34F58-07F8-4C29-B7D3-61AFEA174DA0}" type="presOf" srcId="{AE06D46F-C80A-40A3-85A2-AB90E41FC195}" destId="{1A8A16DF-3C65-4786-8E4F-E7CF416AFBD9}" srcOrd="0" destOrd="0" presId="urn:microsoft.com/office/officeart/2005/8/layout/cycle4"/>
    <dgm:cxn modelId="{0DC36B79-4F0B-4549-AAC1-18BDAA5AF499}" srcId="{128D4878-D0D4-42F1-BD6F-BF7494B15B8E}" destId="{52C0B61D-60F6-4685-A70C-8832207D72FD}" srcOrd="2" destOrd="0" parTransId="{EE488DA1-892E-49F2-9383-4FC1DCC3A74B}" sibTransId="{FE534D3A-7691-43D1-9409-11EC952C3315}"/>
    <dgm:cxn modelId="{A26B2196-7903-4999-B799-B07BB2104774}" srcId="{128D4878-D0D4-42F1-BD6F-BF7494B15B8E}" destId="{71926DAD-4104-4E7B-8BB7-1F589EBB64C3}" srcOrd="1" destOrd="0" parTransId="{05376C5D-81A5-4DE1-9AB0-3D5CE22FDBCD}" sibTransId="{443CA413-C76F-4A32-8A5A-ED1DFEDF8E59}"/>
    <dgm:cxn modelId="{DBB5E396-716C-4C7B-A4E0-B3A7036876BF}" type="presOf" srcId="{9481F37A-0C2E-40DA-B563-ECFA4F1AF703}" destId="{F7E3E4DA-6C0C-4E5D-A737-09EF25CB26B0}" srcOrd="1" destOrd="0" presId="urn:microsoft.com/office/officeart/2005/8/layout/cycle4"/>
    <dgm:cxn modelId="{F37D94AB-0D64-43A8-9E36-77E1FD9A9DA5}" srcId="{AE06D46F-C80A-40A3-85A2-AB90E41FC195}" destId="{258DAD32-0321-40CA-9CD5-F677D372B520}" srcOrd="0" destOrd="0" parTransId="{97548BD4-15E6-493B-9B3E-29C05F3E3627}" sibTransId="{262A9CE0-B8B6-4BCE-BED6-FFF08238BD0F}"/>
    <dgm:cxn modelId="{23FC90B1-F78C-425F-B7F3-CAE2424D8EB2}" srcId="{52C0B61D-60F6-4685-A70C-8832207D72FD}" destId="{59639279-FB7F-4D42-9875-D388C663E955}" srcOrd="0" destOrd="0" parTransId="{1EEDADF3-44F1-451A-A4AC-CD588806599C}" sibTransId="{269DF846-8E69-4D68-81BB-28E9F14BA3FD}"/>
    <dgm:cxn modelId="{B49086B8-20B8-4B40-B9B4-0A4B58BE2C1C}" type="presOf" srcId="{52C0B61D-60F6-4685-A70C-8832207D72FD}" destId="{F80588A8-1684-4039-AC11-DE4BECF85A1C}" srcOrd="0" destOrd="0" presId="urn:microsoft.com/office/officeart/2005/8/layout/cycle4"/>
    <dgm:cxn modelId="{BC96E3BC-CDC1-4161-A5B2-9B44453ED23E}" type="presOf" srcId="{4D89AA95-7BBE-4B4B-BD0A-988D9629BFCF}" destId="{FDBF3320-6BE0-4978-87CA-1E6A1BB6E961}" srcOrd="1" destOrd="1" presId="urn:microsoft.com/office/officeart/2005/8/layout/cycle4"/>
    <dgm:cxn modelId="{B3105ACA-8082-4B66-BD81-63BBE25D3907}" type="presOf" srcId="{4D89AA95-7BBE-4B4B-BD0A-988D9629BFCF}" destId="{D18EED10-3B9F-4017-B0BB-C91C21D26AEF}" srcOrd="0" destOrd="1" presId="urn:microsoft.com/office/officeart/2005/8/layout/cycle4"/>
    <dgm:cxn modelId="{BAE937D5-1549-4D11-B29C-4C12CD64FECA}" type="presOf" srcId="{128D4878-D0D4-42F1-BD6F-BF7494B15B8E}" destId="{02210B1A-0C83-49C6-8E93-768FBEF2EEAE}" srcOrd="0" destOrd="0" presId="urn:microsoft.com/office/officeart/2005/8/layout/cycle4"/>
    <dgm:cxn modelId="{081832DD-76C0-4516-85EF-C04B6DDF4670}" srcId="{128D4878-D0D4-42F1-BD6F-BF7494B15B8E}" destId="{DA348DE2-2E31-4A0F-B226-71F0B13A1C8A}" srcOrd="3" destOrd="0" parTransId="{375CE5E0-4973-4708-8C24-5A27080529AE}" sibTransId="{C5AA9891-2070-4FB1-A8E4-FBF1D71032C8}"/>
    <dgm:cxn modelId="{548233E5-A1A3-46B6-BD14-0EC4299D2358}" type="presParOf" srcId="{02210B1A-0C83-49C6-8E93-768FBEF2EEAE}" destId="{B9D41EC6-ABD8-4447-852D-C0D05C1ED072}" srcOrd="0" destOrd="0" presId="urn:microsoft.com/office/officeart/2005/8/layout/cycle4"/>
    <dgm:cxn modelId="{4054C28F-795C-4DCD-9E19-64AB3E930201}" type="presParOf" srcId="{B9D41EC6-ABD8-4447-852D-C0D05C1ED072}" destId="{14297D88-A1ED-4620-B3C7-173DF025EAD7}" srcOrd="0" destOrd="0" presId="urn:microsoft.com/office/officeart/2005/8/layout/cycle4"/>
    <dgm:cxn modelId="{1AEDE16D-EE9F-4A1C-A150-4AC2C9F0AFAB}" type="presParOf" srcId="{14297D88-A1ED-4620-B3C7-173DF025EAD7}" destId="{400374DC-6008-4ACC-865C-DA9876A6D226}" srcOrd="0" destOrd="0" presId="urn:microsoft.com/office/officeart/2005/8/layout/cycle4"/>
    <dgm:cxn modelId="{07CB00B0-E26D-451B-88E1-D6B1FF0B0F1A}" type="presParOf" srcId="{14297D88-A1ED-4620-B3C7-173DF025EAD7}" destId="{05D288D6-50A9-48DD-935F-D8FC79DD720B}" srcOrd="1" destOrd="0" presId="urn:microsoft.com/office/officeart/2005/8/layout/cycle4"/>
    <dgm:cxn modelId="{433D7941-232D-4E81-9F98-21BD7F12C6C7}" type="presParOf" srcId="{B9D41EC6-ABD8-4447-852D-C0D05C1ED072}" destId="{66EDAE60-B182-4151-AD98-3D571657B46F}" srcOrd="1" destOrd="0" presId="urn:microsoft.com/office/officeart/2005/8/layout/cycle4"/>
    <dgm:cxn modelId="{4B77139A-57B6-4819-AA89-C3736490C700}" type="presParOf" srcId="{66EDAE60-B182-4151-AD98-3D571657B46F}" destId="{6E3B65BC-D578-426D-92CA-0A4BE171B339}" srcOrd="0" destOrd="0" presId="urn:microsoft.com/office/officeart/2005/8/layout/cycle4"/>
    <dgm:cxn modelId="{FA1788FB-9D2F-4F8C-A170-62146A3E3270}" type="presParOf" srcId="{66EDAE60-B182-4151-AD98-3D571657B46F}" destId="{F7E3E4DA-6C0C-4E5D-A737-09EF25CB26B0}" srcOrd="1" destOrd="0" presId="urn:microsoft.com/office/officeart/2005/8/layout/cycle4"/>
    <dgm:cxn modelId="{D1937764-AAF7-454C-A841-A3A0CE5178B5}" type="presParOf" srcId="{B9D41EC6-ABD8-4447-852D-C0D05C1ED072}" destId="{FCB52E81-9715-4934-9095-1AC5CBD080F8}" srcOrd="2" destOrd="0" presId="urn:microsoft.com/office/officeart/2005/8/layout/cycle4"/>
    <dgm:cxn modelId="{E07FBC46-2838-46F1-8E47-6382191232FA}" type="presParOf" srcId="{FCB52E81-9715-4934-9095-1AC5CBD080F8}" destId="{D18EED10-3B9F-4017-B0BB-C91C21D26AEF}" srcOrd="0" destOrd="0" presId="urn:microsoft.com/office/officeart/2005/8/layout/cycle4"/>
    <dgm:cxn modelId="{FDB27CA2-57B2-48A8-83E6-0A528B18ECDE}" type="presParOf" srcId="{FCB52E81-9715-4934-9095-1AC5CBD080F8}" destId="{FDBF3320-6BE0-4978-87CA-1E6A1BB6E961}" srcOrd="1" destOrd="0" presId="urn:microsoft.com/office/officeart/2005/8/layout/cycle4"/>
    <dgm:cxn modelId="{DAD2BC2D-05E0-4FEE-933F-AC8B39D42B6F}" type="presParOf" srcId="{B9D41EC6-ABD8-4447-852D-C0D05C1ED072}" destId="{71F96C46-E9A3-473F-BBB6-17B97EEB9D50}" srcOrd="3" destOrd="0" presId="urn:microsoft.com/office/officeart/2005/8/layout/cycle4"/>
    <dgm:cxn modelId="{C29607A8-3BE1-4FA4-B7F8-D645E10F3CB1}" type="presParOf" srcId="{71F96C46-E9A3-473F-BBB6-17B97EEB9D50}" destId="{BE9417E3-DDD8-4946-BD07-AB700032C934}" srcOrd="0" destOrd="0" presId="urn:microsoft.com/office/officeart/2005/8/layout/cycle4"/>
    <dgm:cxn modelId="{DDC8A37C-3F88-4902-9DB2-D63BDEAA4B04}" type="presParOf" srcId="{71F96C46-E9A3-473F-BBB6-17B97EEB9D50}" destId="{F4044521-EF9F-4151-8986-487B7F0D4804}" srcOrd="1" destOrd="0" presId="urn:microsoft.com/office/officeart/2005/8/layout/cycle4"/>
    <dgm:cxn modelId="{CBBB956F-C110-492D-9A8A-796A0D8F7517}" type="presParOf" srcId="{B9D41EC6-ABD8-4447-852D-C0D05C1ED072}" destId="{22D1F9E6-6FC6-4EEC-AAAB-6A1417E6677E}" srcOrd="4" destOrd="0" presId="urn:microsoft.com/office/officeart/2005/8/layout/cycle4"/>
    <dgm:cxn modelId="{81D6A515-9E5F-44F1-B235-DDE22F58A5AA}" type="presParOf" srcId="{02210B1A-0C83-49C6-8E93-768FBEF2EEAE}" destId="{AA7914D5-28D0-49E0-B5B6-31818935B0B2}" srcOrd="1" destOrd="0" presId="urn:microsoft.com/office/officeart/2005/8/layout/cycle4"/>
    <dgm:cxn modelId="{0CB797C2-B16C-4E9C-95FA-A61349779F66}" type="presParOf" srcId="{AA7914D5-28D0-49E0-B5B6-31818935B0B2}" destId="{1A8A16DF-3C65-4786-8E4F-E7CF416AFBD9}" srcOrd="0" destOrd="0" presId="urn:microsoft.com/office/officeart/2005/8/layout/cycle4"/>
    <dgm:cxn modelId="{5B59459D-D985-414B-A2F8-5D9815D6B6F2}" type="presParOf" srcId="{AA7914D5-28D0-49E0-B5B6-31818935B0B2}" destId="{CF0D523C-8D3C-4CD4-B62D-EC6A1C22BBA9}" srcOrd="1" destOrd="0" presId="urn:microsoft.com/office/officeart/2005/8/layout/cycle4"/>
    <dgm:cxn modelId="{5A7F5550-C21C-4B26-B84E-E877E618EFE0}" type="presParOf" srcId="{AA7914D5-28D0-49E0-B5B6-31818935B0B2}" destId="{F80588A8-1684-4039-AC11-DE4BECF85A1C}" srcOrd="2" destOrd="0" presId="urn:microsoft.com/office/officeart/2005/8/layout/cycle4"/>
    <dgm:cxn modelId="{5BBCC743-CC6C-48CC-BBF3-1298ABDE183E}" type="presParOf" srcId="{AA7914D5-28D0-49E0-B5B6-31818935B0B2}" destId="{B30F156A-AD98-4404-A5D8-5C3C76EF6511}" srcOrd="3" destOrd="0" presId="urn:microsoft.com/office/officeart/2005/8/layout/cycle4"/>
    <dgm:cxn modelId="{1CCD8538-673D-4351-994F-DAA3FDBCF9E0}" type="presParOf" srcId="{AA7914D5-28D0-49E0-B5B6-31818935B0B2}" destId="{BE8433B0-481A-440C-B615-5FADDE724D01}" srcOrd="4" destOrd="0" presId="urn:microsoft.com/office/officeart/2005/8/layout/cycle4"/>
    <dgm:cxn modelId="{99DE7C03-97D5-48B7-96E0-A22A528E51DB}" type="presParOf" srcId="{02210B1A-0C83-49C6-8E93-768FBEF2EEAE}" destId="{5E59713E-2663-4F78-9293-E319E50F3380}" srcOrd="2" destOrd="0" presId="urn:microsoft.com/office/officeart/2005/8/layout/cycle4"/>
    <dgm:cxn modelId="{D40F24A3-2E1C-4021-A284-D47CA063F6B1}" type="presParOf" srcId="{02210B1A-0C83-49C6-8E93-768FBEF2EEAE}" destId="{29CB9505-782F-431E-9DC9-07B82C1FB74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E5ED5-1AEA-47EC-A13E-A011672412B1}">
      <dsp:nvSpPr>
        <dsp:cNvPr id="0" name=""/>
        <dsp:cNvSpPr/>
      </dsp:nvSpPr>
      <dsp:spPr>
        <a:xfrm>
          <a:off x="-4678814" y="-717420"/>
          <a:ext cx="5574497" cy="557449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A1A60-4B6B-4CF7-8B5B-6A3B109E9D19}">
      <dsp:nvSpPr>
        <dsp:cNvPr id="0" name=""/>
        <dsp:cNvSpPr/>
      </dsp:nvSpPr>
      <dsp:spPr>
        <a:xfrm>
          <a:off x="290396" y="188188"/>
          <a:ext cx="7060978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Bid Bond</a:t>
          </a:r>
        </a:p>
      </dsp:txBody>
      <dsp:txXfrm>
        <a:off x="290396" y="188188"/>
        <a:ext cx="7060978" cy="376211"/>
      </dsp:txXfrm>
    </dsp:sp>
    <dsp:sp modelId="{DE065820-27FC-4970-A328-BDB61C2C4D86}">
      <dsp:nvSpPr>
        <dsp:cNvPr id="0" name=""/>
        <dsp:cNvSpPr/>
      </dsp:nvSpPr>
      <dsp:spPr>
        <a:xfrm>
          <a:off x="55264" y="141162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FDE70-A8F0-4768-96A2-191817FEFAD8}">
      <dsp:nvSpPr>
        <dsp:cNvPr id="0" name=""/>
        <dsp:cNvSpPr/>
      </dsp:nvSpPr>
      <dsp:spPr>
        <a:xfrm>
          <a:off x="631090" y="752837"/>
          <a:ext cx="6720285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Performance Bond</a:t>
          </a:r>
        </a:p>
      </dsp:txBody>
      <dsp:txXfrm>
        <a:off x="631090" y="752837"/>
        <a:ext cx="6720285" cy="376211"/>
      </dsp:txXfrm>
    </dsp:sp>
    <dsp:sp modelId="{1585A142-D030-4FA2-883D-8A25520493AF}">
      <dsp:nvSpPr>
        <dsp:cNvPr id="0" name=""/>
        <dsp:cNvSpPr/>
      </dsp:nvSpPr>
      <dsp:spPr>
        <a:xfrm>
          <a:off x="395958" y="705811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36CE2-6E21-4AC1-ACF8-8F24676C279D}">
      <dsp:nvSpPr>
        <dsp:cNvPr id="0" name=""/>
        <dsp:cNvSpPr/>
      </dsp:nvSpPr>
      <dsp:spPr>
        <a:xfrm>
          <a:off x="817789" y="1317072"/>
          <a:ext cx="6533586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Advance Payment Bond</a:t>
          </a:r>
        </a:p>
      </dsp:txBody>
      <dsp:txXfrm>
        <a:off x="817789" y="1317072"/>
        <a:ext cx="6533586" cy="376211"/>
      </dsp:txXfrm>
    </dsp:sp>
    <dsp:sp modelId="{85225517-C025-4C61-819B-735F6A25D8ED}">
      <dsp:nvSpPr>
        <dsp:cNvPr id="0" name=""/>
        <dsp:cNvSpPr/>
      </dsp:nvSpPr>
      <dsp:spPr>
        <a:xfrm>
          <a:off x="582656" y="1270046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04436-FB92-4918-96EE-CAAC976F2240}">
      <dsp:nvSpPr>
        <dsp:cNvPr id="0" name=""/>
        <dsp:cNvSpPr/>
      </dsp:nvSpPr>
      <dsp:spPr>
        <a:xfrm>
          <a:off x="877400" y="1881722"/>
          <a:ext cx="6473975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Retention or Maintenance Bond</a:t>
          </a:r>
        </a:p>
      </dsp:txBody>
      <dsp:txXfrm>
        <a:off x="877400" y="1881722"/>
        <a:ext cx="6473975" cy="376211"/>
      </dsp:txXfrm>
    </dsp:sp>
    <dsp:sp modelId="{5A43C19A-5D61-4740-9955-809CF319AB24}">
      <dsp:nvSpPr>
        <dsp:cNvPr id="0" name=""/>
        <dsp:cNvSpPr/>
      </dsp:nvSpPr>
      <dsp:spPr>
        <a:xfrm>
          <a:off x="642267" y="1834695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E533D-1B60-4851-8483-03EBC2D06360}">
      <dsp:nvSpPr>
        <dsp:cNvPr id="0" name=""/>
        <dsp:cNvSpPr/>
      </dsp:nvSpPr>
      <dsp:spPr>
        <a:xfrm>
          <a:off x="817789" y="2446371"/>
          <a:ext cx="6533586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Standby LC</a:t>
          </a:r>
        </a:p>
      </dsp:txBody>
      <dsp:txXfrm>
        <a:off x="817789" y="2446371"/>
        <a:ext cx="6533586" cy="376211"/>
      </dsp:txXfrm>
    </dsp:sp>
    <dsp:sp modelId="{F3947673-A800-4CDD-AC67-60BB7BEA54DF}">
      <dsp:nvSpPr>
        <dsp:cNvPr id="0" name=""/>
        <dsp:cNvSpPr/>
      </dsp:nvSpPr>
      <dsp:spPr>
        <a:xfrm>
          <a:off x="582656" y="2399344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2B3E2-C0D7-47AB-9947-58D1E95C5A21}">
      <dsp:nvSpPr>
        <dsp:cNvPr id="0" name=""/>
        <dsp:cNvSpPr/>
      </dsp:nvSpPr>
      <dsp:spPr>
        <a:xfrm>
          <a:off x="631090" y="3010606"/>
          <a:ext cx="6720285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Financial </a:t>
          </a:r>
          <a:r>
            <a:rPr lang="en-US" sz="1900" kern="1200" dirty="0" err="1"/>
            <a:t>Gtee</a:t>
          </a:r>
          <a:endParaRPr lang="en-US" sz="1900" kern="1200" dirty="0"/>
        </a:p>
      </dsp:txBody>
      <dsp:txXfrm>
        <a:off x="631090" y="3010606"/>
        <a:ext cx="6720285" cy="376211"/>
      </dsp:txXfrm>
    </dsp:sp>
    <dsp:sp modelId="{C6CD5148-0333-4717-B3EA-0FEB30D41BFE}">
      <dsp:nvSpPr>
        <dsp:cNvPr id="0" name=""/>
        <dsp:cNvSpPr/>
      </dsp:nvSpPr>
      <dsp:spPr>
        <a:xfrm>
          <a:off x="395958" y="2963579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35201-BCCF-46A9-BFC3-04711D83B0EE}">
      <dsp:nvSpPr>
        <dsp:cNvPr id="0" name=""/>
        <dsp:cNvSpPr/>
      </dsp:nvSpPr>
      <dsp:spPr>
        <a:xfrm>
          <a:off x="290396" y="3575255"/>
          <a:ext cx="7060978" cy="376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1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Counter Guarantee</a:t>
          </a:r>
        </a:p>
      </dsp:txBody>
      <dsp:txXfrm>
        <a:off x="290396" y="3575255"/>
        <a:ext cx="7060978" cy="376211"/>
      </dsp:txXfrm>
    </dsp:sp>
    <dsp:sp modelId="{BFFAD0A5-9E3B-4A26-90E9-5566212F0605}">
      <dsp:nvSpPr>
        <dsp:cNvPr id="0" name=""/>
        <dsp:cNvSpPr/>
      </dsp:nvSpPr>
      <dsp:spPr>
        <a:xfrm>
          <a:off x="55264" y="3528228"/>
          <a:ext cx="470264" cy="470264"/>
        </a:xfrm>
        <a:prstGeom prst="ellipse">
          <a:avLst/>
        </a:prstGeom>
        <a:solidFill>
          <a:srgbClr val="F6CF9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865E-6A34-4143-BF01-1B2CC28B6154}">
      <dsp:nvSpPr>
        <dsp:cNvPr id="0" name=""/>
        <dsp:cNvSpPr/>
      </dsp:nvSpPr>
      <dsp:spPr>
        <a:xfrm>
          <a:off x="0" y="461193"/>
          <a:ext cx="7294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B19F7-12F8-4F97-BBC9-239C55F801D1}">
      <dsp:nvSpPr>
        <dsp:cNvPr id="0" name=""/>
        <dsp:cNvSpPr/>
      </dsp:nvSpPr>
      <dsp:spPr>
        <a:xfrm>
          <a:off x="364744" y="145603"/>
          <a:ext cx="510641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10" tIns="0" rIns="193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LC Murabaha -  For LC retirement</a:t>
          </a:r>
        </a:p>
      </dsp:txBody>
      <dsp:txXfrm>
        <a:off x="390683" y="171542"/>
        <a:ext cx="5054538" cy="479482"/>
      </dsp:txXfrm>
    </dsp:sp>
    <dsp:sp modelId="{982EE089-65E2-4BE8-9ED2-2370197F2504}">
      <dsp:nvSpPr>
        <dsp:cNvPr id="0" name=""/>
        <dsp:cNvSpPr/>
      </dsp:nvSpPr>
      <dsp:spPr>
        <a:xfrm>
          <a:off x="0" y="1277673"/>
          <a:ext cx="7294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22AB-67E3-475C-8545-BEDFA4D7AAF1}">
      <dsp:nvSpPr>
        <dsp:cNvPr id="0" name=""/>
        <dsp:cNvSpPr/>
      </dsp:nvSpPr>
      <dsp:spPr>
        <a:xfrm>
          <a:off x="364744" y="962083"/>
          <a:ext cx="510641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10" tIns="0" rIns="193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Collections Murabaha - Against Collection docs </a:t>
          </a:r>
        </a:p>
      </dsp:txBody>
      <dsp:txXfrm>
        <a:off x="390683" y="988022"/>
        <a:ext cx="5054538" cy="479482"/>
      </dsp:txXfrm>
    </dsp:sp>
    <dsp:sp modelId="{C273F6E3-C1EE-4AA3-B973-74010EA81087}">
      <dsp:nvSpPr>
        <dsp:cNvPr id="0" name=""/>
        <dsp:cNvSpPr/>
      </dsp:nvSpPr>
      <dsp:spPr>
        <a:xfrm>
          <a:off x="0" y="2094153"/>
          <a:ext cx="7294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80AED-5885-4822-B687-58500B7CBB93}">
      <dsp:nvSpPr>
        <dsp:cNvPr id="0" name=""/>
        <dsp:cNvSpPr/>
      </dsp:nvSpPr>
      <dsp:spPr>
        <a:xfrm>
          <a:off x="364744" y="1778563"/>
          <a:ext cx="510641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10" tIns="0" rIns="193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Account Financing – For Supplier payment </a:t>
          </a:r>
        </a:p>
      </dsp:txBody>
      <dsp:txXfrm>
        <a:off x="390683" y="1804502"/>
        <a:ext cx="5054538" cy="479482"/>
      </dsp:txXfrm>
    </dsp:sp>
    <dsp:sp modelId="{1A227D6A-B675-4049-BD58-7E568AC73F57}">
      <dsp:nvSpPr>
        <dsp:cNvPr id="0" name=""/>
        <dsp:cNvSpPr/>
      </dsp:nvSpPr>
      <dsp:spPr>
        <a:xfrm>
          <a:off x="0" y="2910633"/>
          <a:ext cx="7294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C74B-DD71-4A7B-82B1-488A84F89904}">
      <dsp:nvSpPr>
        <dsp:cNvPr id="0" name=""/>
        <dsp:cNvSpPr/>
      </dsp:nvSpPr>
      <dsp:spPr>
        <a:xfrm>
          <a:off x="364744" y="2595043"/>
          <a:ext cx="510641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10" tIns="0" rIns="193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Advance Payment – Against Performa Invoice </a:t>
          </a:r>
        </a:p>
      </dsp:txBody>
      <dsp:txXfrm>
        <a:off x="390683" y="2620982"/>
        <a:ext cx="5054538" cy="479482"/>
      </dsp:txXfrm>
    </dsp:sp>
    <dsp:sp modelId="{627C3673-CAD8-4419-A92B-22BBF769FE44}">
      <dsp:nvSpPr>
        <dsp:cNvPr id="0" name=""/>
        <dsp:cNvSpPr/>
      </dsp:nvSpPr>
      <dsp:spPr>
        <a:xfrm>
          <a:off x="0" y="3677203"/>
          <a:ext cx="72948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8635E-0904-4828-B1FC-F6DFE0156C57}">
      <dsp:nvSpPr>
        <dsp:cNvPr id="0" name=""/>
        <dsp:cNvSpPr/>
      </dsp:nvSpPr>
      <dsp:spPr>
        <a:xfrm>
          <a:off x="364744" y="3411523"/>
          <a:ext cx="510641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10" tIns="0" rIns="193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Revolving Credit Facility</a:t>
          </a:r>
        </a:p>
      </dsp:txBody>
      <dsp:txXfrm>
        <a:off x="390683" y="3437462"/>
        <a:ext cx="5054538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ED10-3B9F-4017-B0BB-C91C21D26AEF}">
      <dsp:nvSpPr>
        <dsp:cNvPr id="0" name=""/>
        <dsp:cNvSpPr/>
      </dsp:nvSpPr>
      <dsp:spPr>
        <a:xfrm>
          <a:off x="4885149" y="2478719"/>
          <a:ext cx="2485642" cy="134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Funds against Bills sent to collecting bank</a:t>
          </a:r>
        </a:p>
      </dsp:txBody>
      <dsp:txXfrm>
        <a:off x="5660294" y="2843365"/>
        <a:ext cx="1681045" cy="946678"/>
      </dsp:txXfrm>
    </dsp:sp>
    <dsp:sp modelId="{BE9417E3-DDD8-4946-BD07-AB700032C934}">
      <dsp:nvSpPr>
        <dsp:cNvPr id="0" name=""/>
        <dsp:cNvSpPr/>
      </dsp:nvSpPr>
      <dsp:spPr>
        <a:xfrm>
          <a:off x="1019503" y="2581235"/>
          <a:ext cx="1891459" cy="122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Financing against Sales Invoices </a:t>
          </a:r>
        </a:p>
      </dsp:txBody>
      <dsp:txXfrm>
        <a:off x="1046417" y="2914458"/>
        <a:ext cx="1270193" cy="865099"/>
      </dsp:txXfrm>
    </dsp:sp>
    <dsp:sp modelId="{6E3B65BC-D578-426D-92CA-0A4BE171B339}">
      <dsp:nvSpPr>
        <dsp:cNvPr id="0" name=""/>
        <dsp:cNvSpPr/>
      </dsp:nvSpPr>
      <dsp:spPr>
        <a:xfrm>
          <a:off x="4770811" y="-13485"/>
          <a:ext cx="2599980" cy="122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Fund Post Acceptance/ </a:t>
          </a:r>
          <a:r>
            <a:rPr lang="en-US" sz="1400" b="0" kern="1200" dirty="0" err="1"/>
            <a:t>Avalization</a:t>
          </a:r>
          <a:r>
            <a:rPr lang="en-US" sz="1400" b="0" kern="1200" dirty="0"/>
            <a:t> from Bank</a:t>
          </a:r>
        </a:p>
      </dsp:txBody>
      <dsp:txXfrm>
        <a:off x="5577719" y="13429"/>
        <a:ext cx="1766158" cy="865099"/>
      </dsp:txXfrm>
    </dsp:sp>
    <dsp:sp modelId="{400374DC-6008-4ACC-865C-DA9876A6D226}">
      <dsp:nvSpPr>
        <dsp:cNvPr id="0" name=""/>
        <dsp:cNvSpPr/>
      </dsp:nvSpPr>
      <dsp:spPr>
        <a:xfrm>
          <a:off x="1019503" y="-13485"/>
          <a:ext cx="1891459" cy="122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Financing of PDC lodged with Ajman bank</a:t>
          </a:r>
        </a:p>
      </dsp:txBody>
      <dsp:txXfrm>
        <a:off x="1046417" y="13429"/>
        <a:ext cx="1270193" cy="865099"/>
      </dsp:txXfrm>
    </dsp:sp>
    <dsp:sp modelId="{1A8A16DF-3C65-4786-8E4F-E7CF416AFBD9}">
      <dsp:nvSpPr>
        <dsp:cNvPr id="0" name=""/>
        <dsp:cNvSpPr/>
      </dsp:nvSpPr>
      <dsp:spPr>
        <a:xfrm>
          <a:off x="1926374" y="19726"/>
          <a:ext cx="1657898" cy="16578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Post Dated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Cheques</a:t>
          </a:r>
        </a:p>
      </dsp:txBody>
      <dsp:txXfrm>
        <a:off x="2411961" y="505313"/>
        <a:ext cx="1172311" cy="1172311"/>
      </dsp:txXfrm>
    </dsp:sp>
    <dsp:sp modelId="{CF0D523C-8D3C-4CD4-B62D-EC6A1C22BBA9}">
      <dsp:nvSpPr>
        <dsp:cNvPr id="0" name=""/>
        <dsp:cNvSpPr/>
      </dsp:nvSpPr>
      <dsp:spPr>
        <a:xfrm rot="5400000">
          <a:off x="4254261" y="15399"/>
          <a:ext cx="1657898" cy="16578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LC acceptance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/ </a:t>
          </a:r>
          <a:r>
            <a:rPr lang="en-US" sz="1300" b="1" kern="1200" dirty="0" err="1"/>
            <a:t>Avalized</a:t>
          </a:r>
          <a:r>
            <a:rPr lang="en-US" sz="1300" b="1" kern="1200" dirty="0"/>
            <a:t> Bill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-5400000">
        <a:off x="4254261" y="500986"/>
        <a:ext cx="1172311" cy="1172311"/>
      </dsp:txXfrm>
    </dsp:sp>
    <dsp:sp modelId="{F80588A8-1684-4039-AC11-DE4BECF85A1C}">
      <dsp:nvSpPr>
        <dsp:cNvPr id="0" name=""/>
        <dsp:cNvSpPr/>
      </dsp:nvSpPr>
      <dsp:spPr>
        <a:xfrm rot="10800000">
          <a:off x="4277770" y="2153506"/>
          <a:ext cx="1713570" cy="17033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Outward Collection bill</a:t>
          </a:r>
        </a:p>
      </dsp:txBody>
      <dsp:txXfrm rot="10800000">
        <a:off x="4277770" y="2153506"/>
        <a:ext cx="1211677" cy="1204455"/>
      </dsp:txXfrm>
    </dsp:sp>
    <dsp:sp modelId="{B30F156A-AD98-4404-A5D8-5C3C76EF6511}">
      <dsp:nvSpPr>
        <dsp:cNvPr id="0" name=""/>
        <dsp:cNvSpPr/>
      </dsp:nvSpPr>
      <dsp:spPr>
        <a:xfrm rot="16200000">
          <a:off x="1926374" y="2207272"/>
          <a:ext cx="1657898" cy="16578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Sales Invoice</a:t>
          </a:r>
        </a:p>
      </dsp:txBody>
      <dsp:txXfrm rot="5400000">
        <a:off x="2411961" y="2207272"/>
        <a:ext cx="1172311" cy="1172311"/>
      </dsp:txXfrm>
    </dsp:sp>
    <dsp:sp modelId="{5E59713E-2663-4F78-9293-E319E50F3380}">
      <dsp:nvSpPr>
        <dsp:cNvPr id="0" name=""/>
        <dsp:cNvSpPr/>
      </dsp:nvSpPr>
      <dsp:spPr>
        <a:xfrm>
          <a:off x="3690147" y="1540217"/>
          <a:ext cx="572415" cy="4977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B9505-782F-431E-9DC9-07B82C1FB74B}">
      <dsp:nvSpPr>
        <dsp:cNvPr id="0" name=""/>
        <dsp:cNvSpPr/>
      </dsp:nvSpPr>
      <dsp:spPr>
        <a:xfrm rot="10800000">
          <a:off x="3690147" y="1789096"/>
          <a:ext cx="572415" cy="4977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8B2B-DD5F-4ADD-ABC6-83A8CBBE086F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9377317"/>
            <a:ext cx="679767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This message is marked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61F3-81F5-44CB-9022-E55E9B49C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023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0E505AA-7F4F-D049-A2F6-00A6ADA69B9D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This message is marked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7847-10FB-2641-B73E-E24B79E5FC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This message is marked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61F3-81F5-44CB-9022-E55E9B49CF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9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1E6B-15CE-DB4B-9882-3D2F877F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418" y="621016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A2D88A-BE9E-4C68-AB5A-44F227607223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17B8-B15F-8B40-AC76-A34E0B99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818" y="621016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1835-D6A7-8347-A697-01C3DC2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653" y="76800"/>
            <a:ext cx="445168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0202" r="7611" b="15421"/>
          <a:stretch/>
        </p:blipFill>
        <p:spPr>
          <a:xfrm>
            <a:off x="0" y="1371600"/>
            <a:ext cx="12192000" cy="4704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sp>
        <p:nvSpPr>
          <p:cNvPr id="16" name="Title 14">
            <a:extLst>
              <a:ext uri="{FF2B5EF4-FFF2-40B4-BE49-F238E27FC236}">
                <a16:creationId xmlns:a16="http://schemas.microsoft.com/office/drawing/2014/main" id="{D2EB2F46-39D7-3141-AA9A-71AFDA63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010" y="2410362"/>
            <a:ext cx="6720545" cy="10140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6767192" y="4091153"/>
            <a:ext cx="3215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8918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Tex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70FB-BE93-C048-9E28-64A3AC27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034"/>
            <a:ext cx="10515600" cy="450592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8572C67-CF2C-8740-AC6D-F3D36A2A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11F6-6731-419E-8ABD-222B4388C010}" type="datetime1">
              <a:rPr lang="en-US" smtClean="0"/>
              <a:t>4/15/2026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6F1990C-41A1-1944-82EE-66BD7E0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404DDCE-4EAD-E14B-BDBA-0367920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8572C67-CF2C-8740-AC6D-F3D36A2A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24CF-3202-49A1-A7EC-EF3BB0985E2E}" type="datetime1">
              <a:rPr lang="en-US" smtClean="0"/>
              <a:t>4/15/2026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6F1990C-41A1-1944-82EE-66BD7E0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404DDCE-4EAD-E14B-BDBA-0367920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2633287" y="1441808"/>
          <a:ext cx="6925425" cy="4751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854">
                  <a:extLst>
                    <a:ext uri="{9D8B030D-6E8A-4147-A177-3AD203B41FA5}">
                      <a16:colId xmlns:a16="http://schemas.microsoft.com/office/drawing/2014/main" val="3252455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1095412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844701047"/>
                    </a:ext>
                  </a:extLst>
                </a:gridCol>
              </a:tblGrid>
              <a:tr h="347354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 IT OPEX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2020 Budget AED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 Budget AED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3168"/>
                  </a:ext>
                </a:extLst>
              </a:tr>
              <a:tr h="245121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115879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741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Operation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16417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Banking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4326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9549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06851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Treasury &amp; Capital Markets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0058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64474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Banking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732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Capital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4927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Control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80161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Audit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203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 &amp; Recoveries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853522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Board Secretariat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3604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Communication &amp;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99904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898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AED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128430"/>
                  </a:ext>
                </a:extLst>
              </a:tr>
            </a:tbl>
          </a:graphicData>
        </a:graphic>
      </p:graphicFrame>
      <p:sp>
        <p:nvSpPr>
          <p:cNvPr id="11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 txBox="1">
            <a:spLocks/>
          </p:cNvSpPr>
          <p:nvPr userDrawn="1"/>
        </p:nvSpPr>
        <p:spPr>
          <a:xfrm>
            <a:off x="2974174" y="25430"/>
            <a:ext cx="9218022" cy="101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2021</a:t>
            </a:r>
            <a:r>
              <a:rPr lang="en-US" baseline="0" dirty="0"/>
              <a:t> IT OPEX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8572C67-CF2C-8740-AC6D-F3D36A2A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F30E-CEE0-4AFC-9FF8-88FF7A37BA9E}" type="datetime1">
              <a:rPr lang="en-US" smtClean="0"/>
              <a:t>4/15/2026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6F1990C-41A1-1944-82EE-66BD7E0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404DDCE-4EAD-E14B-BDBA-0367920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2633287" y="1441808"/>
          <a:ext cx="6925425" cy="4751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854">
                  <a:extLst>
                    <a:ext uri="{9D8B030D-6E8A-4147-A177-3AD203B41FA5}">
                      <a16:colId xmlns:a16="http://schemas.microsoft.com/office/drawing/2014/main" val="3252455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1095412"/>
                    </a:ext>
                  </a:extLst>
                </a:gridCol>
                <a:gridCol w="2085571">
                  <a:extLst>
                    <a:ext uri="{9D8B030D-6E8A-4147-A177-3AD203B41FA5}">
                      <a16:colId xmlns:a16="http://schemas.microsoft.com/office/drawing/2014/main" val="844701047"/>
                    </a:ext>
                  </a:extLst>
                </a:gridCol>
              </a:tblGrid>
              <a:tr h="347354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 IT CAPEX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2020 Budget AED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 Budget AED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73168"/>
                  </a:ext>
                </a:extLst>
              </a:tr>
              <a:tr h="245121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115879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741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Operation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616417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 Banking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4326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39549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06851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Treasury &amp; Capital Markets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0058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64474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Banking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17732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Capital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4927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Control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801618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Audit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203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 &amp; Recoveries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853522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&amp; Board Secretariat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3604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Communication &amp;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999904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898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AED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128430"/>
                  </a:ext>
                </a:extLst>
              </a:tr>
            </a:tbl>
          </a:graphicData>
        </a:graphic>
      </p:graphicFrame>
      <p:sp>
        <p:nvSpPr>
          <p:cNvPr id="11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 txBox="1">
            <a:spLocks/>
          </p:cNvSpPr>
          <p:nvPr userDrawn="1"/>
        </p:nvSpPr>
        <p:spPr>
          <a:xfrm>
            <a:off x="2974174" y="25430"/>
            <a:ext cx="9218022" cy="101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2021</a:t>
            </a:r>
            <a:r>
              <a:rPr lang="en-US" baseline="0" dirty="0"/>
              <a:t> IT CAPEX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EX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8572C67-CF2C-8740-AC6D-F3D36A2A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D755-CD8D-458D-B686-9DE49752F46F}" type="datetime1">
              <a:rPr lang="en-US" smtClean="0"/>
              <a:t>4/15/2026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6F1990C-41A1-1944-82EE-66BD7E0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404DDCE-4EAD-E14B-BDBA-0367920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955964" y="1510581"/>
          <a:ext cx="9950334" cy="3664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2342">
                  <a:extLst>
                    <a:ext uri="{9D8B030D-6E8A-4147-A177-3AD203B41FA5}">
                      <a16:colId xmlns:a16="http://schemas.microsoft.com/office/drawing/2014/main" val="3624528564"/>
                    </a:ext>
                  </a:extLst>
                </a:gridCol>
                <a:gridCol w="3570923">
                  <a:extLst>
                    <a:ext uri="{9D8B030D-6E8A-4147-A177-3AD203B41FA5}">
                      <a16:colId xmlns:a16="http://schemas.microsoft.com/office/drawing/2014/main" val="1576060127"/>
                    </a:ext>
                  </a:extLst>
                </a:gridCol>
                <a:gridCol w="1238596">
                  <a:extLst>
                    <a:ext uri="{9D8B030D-6E8A-4147-A177-3AD203B41FA5}">
                      <a16:colId xmlns:a16="http://schemas.microsoft.com/office/drawing/2014/main" val="94662655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4031954544"/>
                    </a:ext>
                  </a:extLst>
                </a:gridCol>
              </a:tblGrid>
              <a:tr h="229386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Name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Business Justification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 in AED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89908"/>
                  </a:ext>
                </a:extLst>
              </a:tr>
              <a:tr h="286326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60258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591077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038535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955658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0326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00260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407802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07072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764254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663003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302013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619502"/>
                  </a:ext>
                </a:extLst>
              </a:tr>
              <a:tr h="252383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CAPEX - AED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79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3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EA692-2673-5941-9981-2EF6C39A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9D9D8D-6B1B-440A-B67C-04321BC59C20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141C8-4494-2D4E-BD34-BF25075574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b="0" i="0" u="none">
                <a:solidFill>
                  <a:srgbClr val="000000"/>
                </a:solidFill>
              </a:defRPr>
            </a:lvl1pPr>
          </a:lstStyle>
          <a:p>
            <a:r>
              <a:rPr lang="en-US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6D7B-7998-F94B-809B-52E0188A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70FB-BE93-C048-9E28-64A3AC27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034"/>
            <a:ext cx="10515600" cy="4505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31036-5403-0843-9EBC-8C4A1D838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0423" y="6257237"/>
            <a:ext cx="1410448" cy="491601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8572C67-CF2C-8740-AC6D-F3D36A2A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76F1990C-41A1-1944-82EE-66BD7E0736E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US" b="0" i="0" u="none">
                <a:solidFill>
                  <a:srgbClr val="000000"/>
                </a:solidFill>
              </a:defRPr>
            </a:lvl1pPr>
          </a:lstStyle>
          <a:p>
            <a:r>
              <a:rPr lang="en-US"/>
              <a:t>This message is marked 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404DDCE-4EAD-E14B-BDBA-03679205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113379-9538-7A4B-B050-9F7E48572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B92311-D2D3-7F49-ABB2-855D3D110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693" y="230688"/>
            <a:ext cx="9561261" cy="1837406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AB21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21A6B-55D1-6D45-AFED-CB5961DD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694" y="2184124"/>
            <a:ext cx="3653253" cy="23076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1E6B-15CE-DB4B-9882-3D2F877F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418" y="621016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65233-A72C-E344-9FE7-D800235DE37B}" type="datetime1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17B8-B15F-8B40-AC76-A34E0B99C2B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10160"/>
            <a:ext cx="12192000" cy="365125"/>
          </a:xfrm>
        </p:spPr>
        <p:txBody>
          <a:bodyPr/>
          <a:lstStyle>
            <a:lvl1pPr>
              <a:defRPr lang="en-US" b="0" i="0" u="none">
                <a:solidFill>
                  <a:srgbClr val="000000"/>
                </a:solidFill>
              </a:defRPr>
            </a:lvl1pPr>
          </a:lstStyle>
          <a:p>
            <a:r>
              <a:rPr lang="en-US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1835-D6A7-8347-A697-01C3DC2D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8653" y="76800"/>
            <a:ext cx="445168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 b="13625"/>
          <a:stretch/>
        </p:blipFill>
        <p:spPr>
          <a:xfrm>
            <a:off x="838200" y="1640154"/>
            <a:ext cx="11132671" cy="47111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8430B-1F8B-C640-9DBC-3E97FB70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EA4ED4A-AB56-CF49-8BB5-BCBB7C9C65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599A1F-0282-6047-B4AA-76D4F04AA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0157" y="2024731"/>
            <a:ext cx="7013644" cy="3968570"/>
          </a:xfrm>
          <a:noFill/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8050EF-E69A-4A05-9088-B707F94482B7}" type="datetime1">
              <a:rPr lang="en-US" smtClean="0"/>
              <a:t>4/15/2026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43158" y="209636"/>
            <a:ext cx="4631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Presentation Agenda</a:t>
            </a:r>
          </a:p>
        </p:txBody>
      </p:sp>
    </p:spTree>
    <p:extLst>
      <p:ext uri="{BB962C8B-B14F-4D97-AF65-F5344CB8AC3E}">
        <p14:creationId xmlns:p14="http://schemas.microsoft.com/office/powerpoint/2010/main" val="824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D287-F57D-4917-8192-A8D990E4B373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01196-FB43-794A-BC01-911067797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796"/>
          <a:stretch/>
        </p:blipFill>
        <p:spPr>
          <a:xfrm>
            <a:off x="0" y="0"/>
            <a:ext cx="12192000" cy="1797050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D2EB2F46-39D7-3141-AA9A-71AFDA63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8" y="76800"/>
            <a:ext cx="9218022" cy="1014064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228598" y="1740728"/>
          <a:ext cx="11709402" cy="3874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1484">
                  <a:extLst>
                    <a:ext uri="{9D8B030D-6E8A-4147-A177-3AD203B41FA5}">
                      <a16:colId xmlns:a16="http://schemas.microsoft.com/office/drawing/2014/main" val="3624528564"/>
                    </a:ext>
                  </a:extLst>
                </a:gridCol>
                <a:gridCol w="1698808">
                  <a:extLst>
                    <a:ext uri="{9D8B030D-6E8A-4147-A177-3AD203B41FA5}">
                      <a16:colId xmlns:a16="http://schemas.microsoft.com/office/drawing/2014/main" val="946626556"/>
                    </a:ext>
                  </a:extLst>
                </a:gridCol>
                <a:gridCol w="965639">
                  <a:extLst>
                    <a:ext uri="{9D8B030D-6E8A-4147-A177-3AD203B41FA5}">
                      <a16:colId xmlns:a16="http://schemas.microsoft.com/office/drawing/2014/main" val="4031954544"/>
                    </a:ext>
                  </a:extLst>
                </a:gridCol>
                <a:gridCol w="1725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404">
                  <a:extLst>
                    <a:ext uri="{9D8B030D-6E8A-4147-A177-3AD203B41FA5}">
                      <a16:colId xmlns:a16="http://schemas.microsoft.com/office/drawing/2014/main" val="1037656233"/>
                    </a:ext>
                  </a:extLst>
                </a:gridCol>
                <a:gridCol w="751052">
                  <a:extLst>
                    <a:ext uri="{9D8B030D-6E8A-4147-A177-3AD203B41FA5}">
                      <a16:colId xmlns:a16="http://schemas.microsoft.com/office/drawing/2014/main" val="104980282"/>
                    </a:ext>
                  </a:extLst>
                </a:gridCol>
                <a:gridCol w="2977384">
                  <a:extLst>
                    <a:ext uri="{9D8B030D-6E8A-4147-A177-3AD203B41FA5}">
                      <a16:colId xmlns:a16="http://schemas.microsoft.com/office/drawing/2014/main" val="3686265120"/>
                    </a:ext>
                  </a:extLst>
                </a:gridCol>
              </a:tblGrid>
              <a:tr h="390557"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Current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 Track</a:t>
                      </a:r>
                      <a:r>
                        <a:rPr lang="en-US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(Yes/No)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Target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ITD 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2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89908"/>
                  </a:ext>
                </a:extLst>
              </a:tr>
              <a:tr h="338685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168194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57127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65239"/>
                  </a:ext>
                </a:extLst>
              </a:tr>
              <a:tr h="20786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283820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458550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35137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522535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659981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071181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520961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113766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877741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533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BAF8-5F3E-468D-8BC9-E41AE9BABC71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01196-FB43-794A-BC01-911067797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796"/>
          <a:stretch/>
        </p:blipFill>
        <p:spPr>
          <a:xfrm>
            <a:off x="0" y="0"/>
            <a:ext cx="12192000" cy="1797050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D2EB2F46-39D7-3141-AA9A-71AFDA63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8" y="76800"/>
            <a:ext cx="9218022" cy="1014064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 userDrawn="1"/>
        </p:nvGraphicFramePr>
        <p:xfrm>
          <a:off x="1353905" y="1797048"/>
          <a:ext cx="9659994" cy="382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999">
                  <a:extLst>
                    <a:ext uri="{9D8B030D-6E8A-4147-A177-3AD203B41FA5}">
                      <a16:colId xmlns:a16="http://schemas.microsoft.com/office/drawing/2014/main" val="2447144005"/>
                    </a:ext>
                  </a:extLst>
                </a:gridCol>
                <a:gridCol w="1609999">
                  <a:extLst>
                    <a:ext uri="{9D8B030D-6E8A-4147-A177-3AD203B41FA5}">
                      <a16:colId xmlns:a16="http://schemas.microsoft.com/office/drawing/2014/main" val="3458259758"/>
                    </a:ext>
                  </a:extLst>
                </a:gridCol>
                <a:gridCol w="1609999">
                  <a:extLst>
                    <a:ext uri="{9D8B030D-6E8A-4147-A177-3AD203B41FA5}">
                      <a16:colId xmlns:a16="http://schemas.microsoft.com/office/drawing/2014/main" val="283904576"/>
                    </a:ext>
                  </a:extLst>
                </a:gridCol>
                <a:gridCol w="1609999">
                  <a:extLst>
                    <a:ext uri="{9D8B030D-6E8A-4147-A177-3AD203B41FA5}">
                      <a16:colId xmlns:a16="http://schemas.microsoft.com/office/drawing/2014/main" val="4232181306"/>
                    </a:ext>
                  </a:extLst>
                </a:gridCol>
                <a:gridCol w="1609999">
                  <a:extLst>
                    <a:ext uri="{9D8B030D-6E8A-4147-A177-3AD203B41FA5}">
                      <a16:colId xmlns:a16="http://schemas.microsoft.com/office/drawing/2014/main" val="206973887"/>
                    </a:ext>
                  </a:extLst>
                </a:gridCol>
                <a:gridCol w="1609999">
                  <a:extLst>
                    <a:ext uri="{9D8B030D-6E8A-4147-A177-3AD203B41FA5}">
                      <a16:colId xmlns:a16="http://schemas.microsoft.com/office/drawing/2014/main" val="3681066348"/>
                    </a:ext>
                  </a:extLst>
                </a:gridCol>
              </a:tblGrid>
              <a:tr h="545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02360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5307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566210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21005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40437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80087"/>
                  </a:ext>
                </a:extLst>
              </a:tr>
              <a:tr h="545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8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C6222B-BD11-5F4F-BE54-794862BF2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4509"/>
          <a:stretch/>
        </p:blipFill>
        <p:spPr>
          <a:xfrm>
            <a:off x="0" y="0"/>
            <a:ext cx="12192000" cy="174815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74326-4E19-2F48-B684-DA6E96F8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0485-7CAB-47E7-86C6-0021CAB6FFE9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02085-D653-5249-A7E9-4C0373C4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95BB1-6EFF-704C-9886-42EA4626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581C6B-45BA-9943-B109-2609FD9C34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5032" y="1752562"/>
            <a:ext cx="10504967" cy="444069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86CBAD6-A485-D044-A2A1-7D5C9D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3876"/>
          <a:stretch/>
        </p:blipFill>
        <p:spPr>
          <a:xfrm>
            <a:off x="744279" y="1343613"/>
            <a:ext cx="10770781" cy="49136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891731-A669-324D-9DE7-FE7D4C7F2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2B0B-8FF4-5143-8935-D07D7A9CB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218" y="2170157"/>
            <a:ext cx="9427205" cy="3677750"/>
          </a:xfrm>
          <a:noFill/>
          <a:ln w="19050"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95666-F645-164D-B156-B63BAEF7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39B-6396-46CC-B07F-7830F7B9E252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D33C7-D6B8-B940-89D7-B3351709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E2A84-28B4-3C4C-94EC-A5ED05E2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2EB2F46-39D7-3141-AA9A-71AFDA63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86CD-96BB-5844-8385-224730C3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6724"/>
            <a:ext cx="4736259" cy="421859"/>
          </a:xfr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B21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F4F50-CAE4-9244-87DD-F2BB34D80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4509"/>
            <a:ext cx="4736259" cy="3825154"/>
          </a:xfrm>
          <a:ln w="190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52EFD-AAF3-4B4B-B0DA-81AFD13A7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6427" y="1935869"/>
            <a:ext cx="5185497" cy="421859"/>
          </a:xfr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B21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BF1C-DBBD-CC43-912A-1F10C656C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6427" y="2364509"/>
            <a:ext cx="5185497" cy="3825154"/>
          </a:xfrm>
          <a:ln w="190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12B6E-A48E-2841-98E4-73284258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39BE-F517-4E63-9DF4-8E7204867842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1B9E4-11F0-DD4F-9AE6-B3F1575B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06BF1-F60A-5D40-A58D-BE9DBDE4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91731-A669-324D-9DE7-FE7D4C7F2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380"/>
          <a:stretch/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14" name="Title 14">
            <a:extLst>
              <a:ext uri="{FF2B5EF4-FFF2-40B4-BE49-F238E27FC236}">
                <a16:creationId xmlns:a16="http://schemas.microsoft.com/office/drawing/2014/main" id="{D2EB2F46-39D7-3141-AA9A-71AFDA63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8" y="76800"/>
            <a:ext cx="9218022" cy="1014064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3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5786" r="2500" b="6131"/>
          <a:stretch/>
        </p:blipFill>
        <p:spPr>
          <a:xfrm>
            <a:off x="127592" y="1662813"/>
            <a:ext cx="11780874" cy="4594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01196-FB43-794A-BC01-911067797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796"/>
          <a:stretch/>
        </p:blipFill>
        <p:spPr>
          <a:xfrm>
            <a:off x="0" y="0"/>
            <a:ext cx="12192000" cy="17970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24DD7-2307-C24F-8BB7-62F29A4D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895C-6E2D-4768-92AD-E30A884044F5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483F9-AC13-5746-B716-CA42F127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C3DC7-6753-864A-9DE6-92E714BD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56A97D8-A4C9-F644-8E87-8A01FABCD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9916" y="1946078"/>
            <a:ext cx="2923954" cy="38814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B5F9B61-E416-534E-8199-462F3F5E80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21526" y="2070101"/>
            <a:ext cx="2923953" cy="36083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4F02B31-4782-9B4B-B969-74C042B1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B67C-472C-4012-948A-685D63F7C05B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32216" t="38597" r="12661" b="40758"/>
          <a:stretch/>
        </p:blipFill>
        <p:spPr>
          <a:xfrm>
            <a:off x="707168" y="1510301"/>
            <a:ext cx="10777663" cy="2270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2216" t="38597" r="12661" b="40758"/>
          <a:stretch/>
        </p:blipFill>
        <p:spPr>
          <a:xfrm rot="10800000">
            <a:off x="707167" y="3780890"/>
            <a:ext cx="10777663" cy="2270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1F88B-A8F9-1441-BC4D-DDAC250F1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095"/>
          <a:stretch/>
        </p:blipFill>
        <p:spPr>
          <a:xfrm>
            <a:off x="0" y="0"/>
            <a:ext cx="12192000" cy="1776549"/>
          </a:xfrm>
          <a:prstGeom prst="rect">
            <a:avLst/>
          </a:prstGeom>
        </p:spPr>
      </p:pic>
      <p:sp>
        <p:nvSpPr>
          <p:cNvPr id="9" name="Title 26">
            <a:extLst>
              <a:ext uri="{FF2B5EF4-FFF2-40B4-BE49-F238E27FC236}">
                <a16:creationId xmlns:a16="http://schemas.microsoft.com/office/drawing/2014/main" id="{86BF09D7-DA28-8845-B3E3-6D5C1249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8" y="76800"/>
            <a:ext cx="9218022" cy="1014064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6599A1F-0282-6047-B4AA-76D4F04AA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99362" y="1853348"/>
            <a:ext cx="8414536" cy="1622671"/>
          </a:xfrm>
          <a:noFill/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599A1F-0282-6047-B4AA-76D4F04AAA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7623" y="4085760"/>
            <a:ext cx="8414536" cy="1622671"/>
          </a:xfrm>
          <a:noFill/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2pPr>
            <a:lvl3pPr marL="13716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EAD03D-50D9-8D46-B564-193EC4DE1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1967" y="6324451"/>
            <a:ext cx="1027146" cy="3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B364D-B84B-3B43-BB21-53AC0A1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8" y="76800"/>
            <a:ext cx="9218022" cy="101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F7FE2-69CC-9F4F-BC9D-2B532C5B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8577"/>
            <a:ext cx="10515600" cy="4498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BAEA-0614-194B-95E1-D5801CFE8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5833-5EB4-407D-998B-C549A0082B8B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D73DB-2F5A-FC43-8890-6DA3AA1D442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F3CB-5244-E14F-A75C-584853D4B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653" y="76800"/>
            <a:ext cx="44516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EA4ED4A-AB56-CF49-8BB5-BCBB7C9C6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6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openxmlformats.org/officeDocument/2006/relationships/image" Target="../media/image27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shish.Madan@Ajmanbank.ae" TargetMode="External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 bwMode="auto">
          <a:xfrm>
            <a:off x="1406809" y="363995"/>
            <a:ext cx="9561261" cy="183740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sz="4000" kern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     </a:t>
            </a:r>
            <a:br>
              <a:rPr lang="en-US" sz="4000" kern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kern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Trade Finance </a:t>
            </a:r>
            <a:r>
              <a:rPr lang="en-US" sz="4000" kern="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Pitch</a:t>
            </a:r>
            <a:br>
              <a:rPr lang="en-US" sz="4000" kern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</a:br>
            <a:endParaRPr lang="en-US" sz="4000" b="1" kern="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91440" y="6128880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E6AC3-AD75-FC17-957E-EE1ADFC5699A}"/>
              </a:ext>
            </a:extLst>
          </p:cNvPr>
          <p:cNvSpPr txBox="1"/>
          <p:nvPr/>
        </p:nvSpPr>
        <p:spPr>
          <a:xfrm>
            <a:off x="724971" y="4285526"/>
            <a:ext cx="428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Trade Finance Product and Sales</a:t>
            </a:r>
          </a:p>
        </p:txBody>
      </p:sp>
    </p:spTree>
    <p:extLst>
      <p:ext uri="{BB962C8B-B14F-4D97-AF65-F5344CB8AC3E}">
        <p14:creationId xmlns:p14="http://schemas.microsoft.com/office/powerpoint/2010/main" val="200052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524C-DD9B-EF6E-EF13-D53FA247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EA3087-8D32-6A7D-5BCE-7B1070D0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684" y="479038"/>
            <a:ext cx="6063918" cy="1014064"/>
          </a:xfrm>
        </p:spPr>
        <p:txBody>
          <a:bodyPr/>
          <a:lstStyle/>
          <a:p>
            <a:r>
              <a:rPr lang="en-US" sz="3600" dirty="0"/>
              <a:t>Trade Finance Product Suite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BDFE-D055-E5CE-FBB6-59C5FE1A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0B04-786E-9B79-BAA1-6B8E9F59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4" y="6499097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29AE-1A00-6BFB-1CE9-4232F16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20AE37-A568-1496-6D37-BDD482323AD4}"/>
              </a:ext>
            </a:extLst>
          </p:cNvPr>
          <p:cNvGrpSpPr/>
          <p:nvPr/>
        </p:nvGrpSpPr>
        <p:grpSpPr>
          <a:xfrm>
            <a:off x="1070919" y="1245877"/>
            <a:ext cx="1501597" cy="914353"/>
            <a:chOff x="392810" y="1789883"/>
            <a:chExt cx="1501597" cy="914353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FA8C2BA-6275-C292-98C6-0511FF14B870}"/>
                </a:ext>
              </a:extLst>
            </p:cNvPr>
            <p:cNvSpPr/>
            <p:nvPr/>
          </p:nvSpPr>
          <p:spPr>
            <a:xfrm>
              <a:off x="392810" y="1789883"/>
              <a:ext cx="461617" cy="44188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  <p:sp>
          <p:nvSpPr>
            <p:cNvPr id="65" name="CuadroTexto 395">
              <a:extLst>
                <a:ext uri="{FF2B5EF4-FFF2-40B4-BE49-F238E27FC236}">
                  <a16:creationId xmlns:a16="http://schemas.microsoft.com/office/drawing/2014/main" id="{09C1D7FC-C4A2-7CFF-81E6-139549CC9075}"/>
                </a:ext>
              </a:extLst>
            </p:cNvPr>
            <p:cNvSpPr txBox="1"/>
            <p:nvPr/>
          </p:nvSpPr>
          <p:spPr>
            <a:xfrm flipH="1">
              <a:off x="881102" y="1847278"/>
              <a:ext cx="1013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Import</a:t>
              </a:r>
              <a:endParaRPr lang="en-US" sz="16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1EDF188-A425-0A21-5A4D-DA170CECD0D8}"/>
                </a:ext>
              </a:extLst>
            </p:cNvPr>
            <p:cNvSpPr/>
            <p:nvPr/>
          </p:nvSpPr>
          <p:spPr>
            <a:xfrm>
              <a:off x="409325" y="2262349"/>
              <a:ext cx="461617" cy="441887"/>
            </a:xfrm>
            <a:prstGeom prst="ellipse">
              <a:avLst/>
            </a:prstGeom>
            <a:solidFill>
              <a:srgbClr val="F6C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  <p:sp>
          <p:nvSpPr>
            <p:cNvPr id="69" name="CuadroTexto 395">
              <a:extLst>
                <a:ext uri="{FF2B5EF4-FFF2-40B4-BE49-F238E27FC236}">
                  <a16:creationId xmlns:a16="http://schemas.microsoft.com/office/drawing/2014/main" id="{523CF078-E5E6-C566-F711-11DC1404287E}"/>
                </a:ext>
              </a:extLst>
            </p:cNvPr>
            <p:cNvSpPr txBox="1"/>
            <p:nvPr/>
          </p:nvSpPr>
          <p:spPr>
            <a:xfrm flipH="1">
              <a:off x="870391" y="2317504"/>
              <a:ext cx="1013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Export</a:t>
              </a:r>
              <a:endParaRPr lang="en-US" sz="16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AB92DC9-2BC1-014E-49DD-6442DFBA6706}"/>
              </a:ext>
            </a:extLst>
          </p:cNvPr>
          <p:cNvGrpSpPr/>
          <p:nvPr/>
        </p:nvGrpSpPr>
        <p:grpSpPr>
          <a:xfrm>
            <a:off x="828876" y="1451318"/>
            <a:ext cx="10384302" cy="4427376"/>
            <a:chOff x="828876" y="1451318"/>
            <a:chExt cx="10384302" cy="4427376"/>
          </a:xfrm>
        </p:grpSpPr>
        <p:sp>
          <p:nvSpPr>
            <p:cNvPr id="43" name="CuadroTexto 395">
              <a:extLst>
                <a:ext uri="{FF2B5EF4-FFF2-40B4-BE49-F238E27FC236}">
                  <a16:creationId xmlns:a16="http://schemas.microsoft.com/office/drawing/2014/main" id="{F4624BB3-7F28-B132-A24B-0EC0C24D1769}"/>
                </a:ext>
              </a:extLst>
            </p:cNvPr>
            <p:cNvSpPr txBox="1"/>
            <p:nvPr/>
          </p:nvSpPr>
          <p:spPr>
            <a:xfrm flipH="1">
              <a:off x="4873581" y="1654833"/>
              <a:ext cx="2970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L/C issuance</a:t>
              </a:r>
              <a:endParaRPr lang="en-US" sz="16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90A8FE1-09D6-5F09-4CFF-16A781500436}"/>
                </a:ext>
              </a:extLst>
            </p:cNvPr>
            <p:cNvSpPr/>
            <p:nvPr/>
          </p:nvSpPr>
          <p:spPr>
            <a:xfrm>
              <a:off x="4010574" y="2240567"/>
              <a:ext cx="3489879" cy="348987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EF9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E74104-3221-43C4-D81F-A21385EEA943}"/>
                </a:ext>
              </a:extLst>
            </p:cNvPr>
            <p:cNvGrpSpPr/>
            <p:nvPr/>
          </p:nvGrpSpPr>
          <p:grpSpPr>
            <a:xfrm>
              <a:off x="4793867" y="2929128"/>
              <a:ext cx="1959014" cy="1959014"/>
              <a:chOff x="7076080" y="2517710"/>
              <a:chExt cx="971680" cy="97168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B735F7-2C87-86B3-AD31-7F39EB6A6251}"/>
                  </a:ext>
                </a:extLst>
              </p:cNvPr>
              <p:cNvSpPr/>
              <p:nvPr/>
            </p:nvSpPr>
            <p:spPr>
              <a:xfrm>
                <a:off x="7076080" y="2517710"/>
                <a:ext cx="971680" cy="97168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EF9C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73D633-4A48-3C36-7525-CDCCCEE5A321}"/>
                  </a:ext>
                </a:extLst>
              </p:cNvPr>
              <p:cNvSpPr/>
              <p:nvPr/>
            </p:nvSpPr>
            <p:spPr>
              <a:xfrm>
                <a:off x="7148803" y="2595829"/>
                <a:ext cx="815441" cy="815441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rgbClr val="EF9C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/>
              </a:p>
            </p:txBody>
          </p:sp>
        </p:grpSp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6B63BCF9-60E9-51E4-31E3-FB658186E6CD}"/>
                </a:ext>
              </a:extLst>
            </p:cNvPr>
            <p:cNvSpPr txBox="1"/>
            <p:nvPr/>
          </p:nvSpPr>
          <p:spPr>
            <a:xfrm flipH="1">
              <a:off x="7098810" y="1867843"/>
              <a:ext cx="1640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Gtee</a:t>
              </a:r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 Issuance &amp; reissuance </a:t>
              </a:r>
              <a:endParaRPr lang="en-US" sz="16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31" name="CuadroTexto 395">
              <a:extLst>
                <a:ext uri="{FF2B5EF4-FFF2-40B4-BE49-F238E27FC236}">
                  <a16:creationId xmlns:a16="http://schemas.microsoft.com/office/drawing/2014/main" id="{630B0CCC-2D12-E924-CA01-E92593D6E325}"/>
                </a:ext>
              </a:extLst>
            </p:cNvPr>
            <p:cNvSpPr txBox="1"/>
            <p:nvPr/>
          </p:nvSpPr>
          <p:spPr>
            <a:xfrm flipH="1">
              <a:off x="2870948" y="2087739"/>
              <a:ext cx="2172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Inward Collection </a:t>
              </a:r>
            </a:p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documents </a:t>
              </a:r>
            </a:p>
          </p:txBody>
        </p:sp>
        <p:sp>
          <p:nvSpPr>
            <p:cNvPr id="32" name="CuadroTexto 395">
              <a:extLst>
                <a:ext uri="{FF2B5EF4-FFF2-40B4-BE49-F238E27FC236}">
                  <a16:creationId xmlns:a16="http://schemas.microsoft.com/office/drawing/2014/main" id="{BC554E0C-B118-E0A0-A867-5EC298C0A1A2}"/>
                </a:ext>
              </a:extLst>
            </p:cNvPr>
            <p:cNvSpPr txBox="1"/>
            <p:nvPr/>
          </p:nvSpPr>
          <p:spPr>
            <a:xfrm>
              <a:off x="1484616" y="3331246"/>
              <a:ext cx="2227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Payable Financing </a:t>
              </a:r>
            </a:p>
          </p:txBody>
        </p:sp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A555C27A-DED2-018D-12FF-4F0511DE579F}"/>
                </a:ext>
              </a:extLst>
            </p:cNvPr>
            <p:cNvSpPr txBox="1"/>
            <p:nvPr/>
          </p:nvSpPr>
          <p:spPr>
            <a:xfrm>
              <a:off x="1760803" y="5285025"/>
              <a:ext cx="2838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Risk Participation/ </a:t>
              </a:r>
            </a:p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Trade Syndication</a:t>
              </a:r>
            </a:p>
          </p:txBody>
        </p:sp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B386B3A2-323C-0192-42E5-63355FB0763D}"/>
                </a:ext>
              </a:extLst>
            </p:cNvPr>
            <p:cNvSpPr txBox="1"/>
            <p:nvPr/>
          </p:nvSpPr>
          <p:spPr>
            <a:xfrm>
              <a:off x="4935023" y="3428508"/>
              <a:ext cx="1640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TRADE FINANCE</a:t>
              </a: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PRODUCTS </a:t>
              </a:r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9B27F5BD-6B81-35C5-D0B3-A8108E74B1A9}"/>
                </a:ext>
              </a:extLst>
            </p:cNvPr>
            <p:cNvSpPr txBox="1"/>
            <p:nvPr/>
          </p:nvSpPr>
          <p:spPr>
            <a:xfrm>
              <a:off x="7676386" y="3343756"/>
              <a:ext cx="1730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Avalization</a:t>
              </a:r>
              <a:endParaRPr lang="en-US" sz="1600" b="1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5691FE1E-FF80-8C02-C70C-17E413F11940}"/>
                </a:ext>
              </a:extLst>
            </p:cNvPr>
            <p:cNvSpPr txBox="1"/>
            <p:nvPr/>
          </p:nvSpPr>
          <p:spPr>
            <a:xfrm>
              <a:off x="1583377" y="4376959"/>
              <a:ext cx="2066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Assignment of </a:t>
              </a:r>
            </a:p>
            <a:p>
              <a:pPr algn="r"/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Sales Proceeds </a:t>
              </a:r>
            </a:p>
            <a:p>
              <a:pPr algn="r"/>
              <a:endParaRPr lang="en-US" sz="1600" b="1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C33C127-247B-2E9E-7870-6D813A9ADB69}"/>
                </a:ext>
              </a:extLst>
            </p:cNvPr>
            <p:cNvGrpSpPr/>
            <p:nvPr/>
          </p:nvGrpSpPr>
          <p:grpSpPr>
            <a:xfrm>
              <a:off x="4233108" y="2340756"/>
              <a:ext cx="581519" cy="570997"/>
              <a:chOff x="6268124" y="5133988"/>
              <a:chExt cx="747502" cy="747502"/>
            </a:xfrm>
            <a:solidFill>
              <a:schemeClr val="accent1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63DB414-B90C-AE89-0267-565DEEE22A4E}"/>
                  </a:ext>
                </a:extLst>
              </p:cNvPr>
              <p:cNvSpPr/>
              <p:nvPr/>
            </p:nvSpPr>
            <p:spPr>
              <a:xfrm>
                <a:off x="6268124" y="5133988"/>
                <a:ext cx="747502" cy="747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47" name="Graphic 46" descr="Bank outline">
                <a:extLst>
                  <a:ext uri="{FF2B5EF4-FFF2-40B4-BE49-F238E27FC236}">
                    <a16:creationId xmlns:a16="http://schemas.microsoft.com/office/drawing/2014/main" id="{A9508CA9-0203-4B5F-8D52-C5EBF4DF0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6330982" y="5159610"/>
                <a:ext cx="629920" cy="62992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E77229D-30B8-E4B5-7E20-0A8B71C35ABF}"/>
                </a:ext>
              </a:extLst>
            </p:cNvPr>
            <p:cNvGrpSpPr/>
            <p:nvPr/>
          </p:nvGrpSpPr>
          <p:grpSpPr>
            <a:xfrm>
              <a:off x="3802362" y="4291211"/>
              <a:ext cx="600975" cy="604948"/>
              <a:chOff x="3386701" y="3734959"/>
              <a:chExt cx="747502" cy="747502"/>
            </a:xfrm>
            <a:solidFill>
              <a:srgbClr val="F6CF9C"/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A3FF583-2861-28DF-FBF4-CE1C5F9AF97E}"/>
                  </a:ext>
                </a:extLst>
              </p:cNvPr>
              <p:cNvSpPr/>
              <p:nvPr/>
            </p:nvSpPr>
            <p:spPr>
              <a:xfrm>
                <a:off x="3386701" y="3734959"/>
                <a:ext cx="747502" cy="7475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49" name="Graphic 48" descr="Coins outline">
                <a:extLst>
                  <a:ext uri="{FF2B5EF4-FFF2-40B4-BE49-F238E27FC236}">
                    <a16:creationId xmlns:a16="http://schemas.microsoft.com/office/drawing/2014/main" id="{5A3188F4-482A-C861-2A1F-904829A8E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9822" y="3798235"/>
                <a:ext cx="609600" cy="6096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8B68F9-DA86-500C-3030-812997358CA1}"/>
                </a:ext>
              </a:extLst>
            </p:cNvPr>
            <p:cNvGrpSpPr/>
            <p:nvPr/>
          </p:nvGrpSpPr>
          <p:grpSpPr>
            <a:xfrm>
              <a:off x="3797689" y="3225357"/>
              <a:ext cx="524718" cy="568437"/>
              <a:chOff x="3723425" y="2622726"/>
              <a:chExt cx="747502" cy="74750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14F3A69-6C09-0AAB-B2AB-C385F9313B5A}"/>
                  </a:ext>
                </a:extLst>
              </p:cNvPr>
              <p:cNvSpPr/>
              <p:nvPr/>
            </p:nvSpPr>
            <p:spPr>
              <a:xfrm>
                <a:off x="3723425" y="2622726"/>
                <a:ext cx="747502" cy="74750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51" name="Graphic 50" descr="Briefcase outline">
                <a:extLst>
                  <a:ext uri="{FF2B5EF4-FFF2-40B4-BE49-F238E27FC236}">
                    <a16:creationId xmlns:a16="http://schemas.microsoft.com/office/drawing/2014/main" id="{C2518788-3BA0-E9D6-B6F2-E6AB0871C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75109" y="2678502"/>
                <a:ext cx="609311" cy="609311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0CC2E4-5EE5-8348-CD73-7D45A854BDAC}"/>
                </a:ext>
              </a:extLst>
            </p:cNvPr>
            <p:cNvGrpSpPr/>
            <p:nvPr/>
          </p:nvGrpSpPr>
          <p:grpSpPr>
            <a:xfrm>
              <a:off x="5393153" y="1937255"/>
              <a:ext cx="600897" cy="576303"/>
              <a:chOff x="5135219" y="1996830"/>
              <a:chExt cx="747502" cy="747502"/>
            </a:xfrm>
            <a:solidFill>
              <a:schemeClr val="accent1"/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7A9E2EA-6737-12EE-822C-60F5C37E49C7}"/>
                  </a:ext>
                </a:extLst>
              </p:cNvPr>
              <p:cNvSpPr/>
              <p:nvPr/>
            </p:nvSpPr>
            <p:spPr>
              <a:xfrm>
                <a:off x="5135221" y="1996829"/>
                <a:ext cx="747502" cy="74750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53" name="Graphic 52" descr="Clipboard Checked outline">
                <a:extLst>
                  <a:ext uri="{FF2B5EF4-FFF2-40B4-BE49-F238E27FC236}">
                    <a16:creationId xmlns:a16="http://schemas.microsoft.com/office/drawing/2014/main" id="{6C040102-B1D7-6A05-6F85-EB212CE20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02516" y="2044971"/>
                <a:ext cx="608409" cy="608409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DE326B-C600-558A-6886-6A7CF53A333B}"/>
                </a:ext>
              </a:extLst>
            </p:cNvPr>
            <p:cNvSpPr/>
            <p:nvPr/>
          </p:nvSpPr>
          <p:spPr>
            <a:xfrm>
              <a:off x="6569590" y="2300587"/>
              <a:ext cx="581443" cy="5623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  <p:pic>
          <p:nvPicPr>
            <p:cNvPr id="55" name="Graphic 54" descr="Contract outline">
              <a:extLst>
                <a:ext uri="{FF2B5EF4-FFF2-40B4-BE49-F238E27FC236}">
                  <a16:creationId xmlns:a16="http://schemas.microsoft.com/office/drawing/2014/main" id="{C4EEC6B5-2C11-99D8-9EC9-BFD7FE50598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40214" y="2353045"/>
              <a:ext cx="468699" cy="453268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71C6CC-0805-EED3-807D-38C3E3740574}"/>
                </a:ext>
              </a:extLst>
            </p:cNvPr>
            <p:cNvSpPr/>
            <p:nvPr/>
          </p:nvSpPr>
          <p:spPr>
            <a:xfrm>
              <a:off x="4533765" y="5157568"/>
              <a:ext cx="599287" cy="560892"/>
            </a:xfrm>
            <a:prstGeom prst="ellipse">
              <a:avLst/>
            </a:prstGeom>
            <a:solidFill>
              <a:srgbClr val="F6CF9C">
                <a:alpha val="9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  <p:pic>
          <p:nvPicPr>
            <p:cNvPr id="57" name="Graphic 56" descr="Social network outline">
              <a:extLst>
                <a:ext uri="{FF2B5EF4-FFF2-40B4-BE49-F238E27FC236}">
                  <a16:creationId xmlns:a16="http://schemas.microsoft.com/office/drawing/2014/main" id="{F94AF830-F831-8C8C-D882-925F94D959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65974" y="5119511"/>
              <a:ext cx="574141" cy="587182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6CB448-E12B-1418-3133-0536FC4C1FAB}"/>
                </a:ext>
              </a:extLst>
            </p:cNvPr>
            <p:cNvSpPr/>
            <p:nvPr/>
          </p:nvSpPr>
          <p:spPr>
            <a:xfrm>
              <a:off x="7122149" y="3209704"/>
              <a:ext cx="607076" cy="59974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  <p:pic>
          <p:nvPicPr>
            <p:cNvPr id="59" name="Graphic 58" descr="Signature outline">
              <a:extLst>
                <a:ext uri="{FF2B5EF4-FFF2-40B4-BE49-F238E27FC236}">
                  <a16:creationId xmlns:a16="http://schemas.microsoft.com/office/drawing/2014/main" id="{32FF5293-263E-A7BF-39C0-4842494C15F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3085" y="3269680"/>
              <a:ext cx="476002" cy="4702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0783A6-AC03-C8A5-B8B2-100817FA6AAA}"/>
                </a:ext>
              </a:extLst>
            </p:cNvPr>
            <p:cNvSpPr/>
            <p:nvPr/>
          </p:nvSpPr>
          <p:spPr>
            <a:xfrm>
              <a:off x="10792370" y="1451318"/>
              <a:ext cx="420808" cy="44273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FUNDED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6CE89C-341D-D057-23FF-378BC8565E5E}"/>
                </a:ext>
              </a:extLst>
            </p:cNvPr>
            <p:cNvSpPr/>
            <p:nvPr/>
          </p:nvSpPr>
          <p:spPr>
            <a:xfrm>
              <a:off x="828876" y="3214688"/>
              <a:ext cx="420808" cy="18784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FUNDED 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63EE858E-F71F-5D7D-657B-9E89167D3E3F}"/>
                </a:ext>
              </a:extLst>
            </p:cNvPr>
            <p:cNvSpPr/>
            <p:nvPr/>
          </p:nvSpPr>
          <p:spPr>
            <a:xfrm>
              <a:off x="1376356" y="3292003"/>
              <a:ext cx="323680" cy="1603314"/>
            </a:xfrm>
            <a:prstGeom prst="leftBrac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adroTexto 395">
              <a:extLst>
                <a:ext uri="{FF2B5EF4-FFF2-40B4-BE49-F238E27FC236}">
                  <a16:creationId xmlns:a16="http://schemas.microsoft.com/office/drawing/2014/main" id="{471367B1-39DD-D4EF-C065-94357DE46F5B}"/>
                </a:ext>
              </a:extLst>
            </p:cNvPr>
            <p:cNvSpPr txBox="1"/>
            <p:nvPr/>
          </p:nvSpPr>
          <p:spPr>
            <a:xfrm flipH="1">
              <a:off x="6893789" y="5223078"/>
              <a:ext cx="2743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Outward Collection documents 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8BEB8C0-EF80-3548-EBEA-73020A637110}"/>
                </a:ext>
              </a:extLst>
            </p:cNvPr>
            <p:cNvGrpSpPr/>
            <p:nvPr/>
          </p:nvGrpSpPr>
          <p:grpSpPr>
            <a:xfrm>
              <a:off x="7079375" y="4302840"/>
              <a:ext cx="600897" cy="576303"/>
              <a:chOff x="5135221" y="1996829"/>
              <a:chExt cx="747502" cy="747502"/>
            </a:xfrm>
            <a:solidFill>
              <a:srgbClr val="F6CF9C"/>
            </a:solidFill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6E44AD7-C607-3934-980E-990730229D24}"/>
                  </a:ext>
                </a:extLst>
              </p:cNvPr>
              <p:cNvSpPr/>
              <p:nvPr/>
            </p:nvSpPr>
            <p:spPr>
              <a:xfrm>
                <a:off x="5135221" y="1996829"/>
                <a:ext cx="747502" cy="74750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41" name="Graphic 40" descr="Clipboard Checked outline">
                <a:extLst>
                  <a:ext uri="{FF2B5EF4-FFF2-40B4-BE49-F238E27FC236}">
                    <a16:creationId xmlns:a16="http://schemas.microsoft.com/office/drawing/2014/main" id="{B8B78BBC-9AE2-3388-11AB-5904C1C70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02516" y="2044971"/>
                <a:ext cx="608409" cy="608409"/>
              </a:xfrm>
              <a:prstGeom prst="rect">
                <a:avLst/>
              </a:prstGeom>
            </p:spPr>
          </p:pic>
        </p:grpSp>
        <p:sp>
          <p:nvSpPr>
            <p:cNvPr id="44" name="CuadroTexto 395">
              <a:extLst>
                <a:ext uri="{FF2B5EF4-FFF2-40B4-BE49-F238E27FC236}">
                  <a16:creationId xmlns:a16="http://schemas.microsoft.com/office/drawing/2014/main" id="{7EBAA0E6-5CAC-C820-E7BA-ED6C10D095C5}"/>
                </a:ext>
              </a:extLst>
            </p:cNvPr>
            <p:cNvSpPr txBox="1"/>
            <p:nvPr/>
          </p:nvSpPr>
          <p:spPr>
            <a:xfrm flipH="1">
              <a:off x="7652542" y="4470468"/>
              <a:ext cx="2238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Poppins Medium" pitchFamily="2" charset="77"/>
                  <a:ea typeface="Lato Semibold" panose="020F0502020204030203" pitchFamily="34" charset="0"/>
                  <a:cs typeface="Poppins Medium" pitchFamily="2" charset="77"/>
                </a:rPr>
                <a:t>Confirmation of L/C </a:t>
              </a:r>
              <a:endParaRPr lang="en-US" sz="1600" dirty="0">
                <a:solidFill>
                  <a:schemeClr val="tx2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A365BE4-408D-550E-CCE2-A3F2340379E9}"/>
                </a:ext>
              </a:extLst>
            </p:cNvPr>
            <p:cNvGrpSpPr/>
            <p:nvPr/>
          </p:nvGrpSpPr>
          <p:grpSpPr>
            <a:xfrm>
              <a:off x="6302892" y="5119628"/>
              <a:ext cx="590899" cy="571439"/>
              <a:chOff x="5734708" y="5461474"/>
              <a:chExt cx="590899" cy="571439"/>
            </a:xfrm>
            <a:solidFill>
              <a:srgbClr val="F6CF9C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01C96E3-0E70-2522-DA2A-9EA09749926E}"/>
                  </a:ext>
                </a:extLst>
              </p:cNvPr>
              <p:cNvSpPr/>
              <p:nvPr/>
            </p:nvSpPr>
            <p:spPr>
              <a:xfrm>
                <a:off x="5734708" y="5461474"/>
                <a:ext cx="590899" cy="5714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bg1"/>
                  </a:solidFill>
                  <a:latin typeface="Poppins Medium" pitchFamily="2" charset="77"/>
                  <a:cs typeface="Poppins Medium" pitchFamily="2" charset="77"/>
                </a:endParaRPr>
              </a:p>
            </p:txBody>
          </p:sp>
          <p:pic>
            <p:nvPicPr>
              <p:cNvPr id="56" name="Graphic 55" descr="Court outline">
                <a:extLst>
                  <a:ext uri="{FF2B5EF4-FFF2-40B4-BE49-F238E27FC236}">
                    <a16:creationId xmlns:a16="http://schemas.microsoft.com/office/drawing/2014/main" id="{25402140-9877-7BFD-9C8E-548777761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784936" y="5479006"/>
                <a:ext cx="490441" cy="490441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026E2FF-8C9C-1493-8AFB-3381C1F0C0A0}"/>
                </a:ext>
              </a:extLst>
            </p:cNvPr>
            <p:cNvGrpSpPr/>
            <p:nvPr/>
          </p:nvGrpSpPr>
          <p:grpSpPr>
            <a:xfrm>
              <a:off x="3711866" y="1493103"/>
              <a:ext cx="6911046" cy="4237344"/>
              <a:chOff x="3505037" y="1605729"/>
              <a:chExt cx="6911046" cy="4237344"/>
            </a:xfrm>
          </p:grpSpPr>
          <p:sp>
            <p:nvSpPr>
              <p:cNvPr id="62" name="Right Brace 61">
                <a:extLst>
                  <a:ext uri="{FF2B5EF4-FFF2-40B4-BE49-F238E27FC236}">
                    <a16:creationId xmlns:a16="http://schemas.microsoft.com/office/drawing/2014/main" id="{F6527490-4510-3D57-968C-D75A4EA6AE77}"/>
                  </a:ext>
                </a:extLst>
              </p:cNvPr>
              <p:cNvSpPr/>
              <p:nvPr/>
            </p:nvSpPr>
            <p:spPr>
              <a:xfrm>
                <a:off x="9392085" y="1605729"/>
                <a:ext cx="1023998" cy="4237344"/>
              </a:xfrm>
              <a:prstGeom prst="rightBrac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9F17180-1B09-DA59-6F33-E7997C381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5037" y="1677481"/>
                <a:ext cx="0" cy="40965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1560BB0-61A5-F2CC-D242-FC72AFF86FDC}"/>
                  </a:ext>
                </a:extLst>
              </p:cNvPr>
              <p:cNvCxnSpPr>
                <a:cxnSpLocks/>
                <a:endCxn id="62" idx="0"/>
              </p:cNvCxnSpPr>
              <p:nvPr/>
            </p:nvCxnSpPr>
            <p:spPr>
              <a:xfrm flipV="1">
                <a:off x="3505037" y="1605729"/>
                <a:ext cx="5887048" cy="64612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479D281-AD9D-E96B-A671-650D222682CB}"/>
                </a:ext>
              </a:extLst>
            </p:cNvPr>
            <p:cNvSpPr/>
            <p:nvPr/>
          </p:nvSpPr>
          <p:spPr>
            <a:xfrm>
              <a:off x="4654537" y="5270762"/>
              <a:ext cx="357742" cy="34491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508E-77B1-73D7-D7C6-ED68D91A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51649-95BB-B9D6-6D8E-F63E14E5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698592"/>
            <a:ext cx="6967728" cy="691296"/>
          </a:xfrm>
        </p:spPr>
        <p:txBody>
          <a:bodyPr>
            <a:normAutofit/>
          </a:bodyPr>
          <a:lstStyle/>
          <a:p>
            <a:r>
              <a:rPr lang="en-US" sz="3200" dirty="0"/>
              <a:t>Letter of Credit(LC’s)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961EA-9815-1505-70C8-33FEEC06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186A-3870-1A7E-474B-123FCF6D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D1C8F-5A36-CF58-4452-5CD47F9C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E18C1E-2C59-3B5D-1DC0-1E2F7AA024DC}"/>
              </a:ext>
            </a:extLst>
          </p:cNvPr>
          <p:cNvGrpSpPr/>
          <p:nvPr/>
        </p:nvGrpSpPr>
        <p:grpSpPr>
          <a:xfrm>
            <a:off x="266186" y="2661766"/>
            <a:ext cx="5668033" cy="3578423"/>
            <a:chOff x="228270" y="1703903"/>
            <a:chExt cx="5668033" cy="4191000"/>
          </a:xfrm>
        </p:grpSpPr>
        <p:pic>
          <p:nvPicPr>
            <p:cNvPr id="11" name="Picture 10" descr="A container ship with many containers&#10;&#10;AI-generated content may be incorrect.">
              <a:extLst>
                <a:ext uri="{FF2B5EF4-FFF2-40B4-BE49-F238E27FC236}">
                  <a16:creationId xmlns:a16="http://schemas.microsoft.com/office/drawing/2014/main" id="{15AC1545-BEB8-570F-27AB-2D96FCD0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70" y="1703903"/>
              <a:ext cx="5668033" cy="4191000"/>
            </a:xfrm>
            <a:prstGeom prst="rect">
              <a:avLst/>
            </a:prstGeom>
          </p:spPr>
        </p:pic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FC07EBF-15CC-CDC0-A493-A88CDA87F38F}"/>
                </a:ext>
              </a:extLst>
            </p:cNvPr>
            <p:cNvSpPr/>
            <p:nvPr/>
          </p:nvSpPr>
          <p:spPr>
            <a:xfrm>
              <a:off x="703764" y="1751374"/>
              <a:ext cx="1689638" cy="1576551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ISSUE L/C’s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4FA482AB-8B00-8FB6-4E1A-7A20E2818065}"/>
                </a:ext>
              </a:extLst>
            </p:cNvPr>
            <p:cNvSpPr/>
            <p:nvPr/>
          </p:nvSpPr>
          <p:spPr>
            <a:xfrm>
              <a:off x="1776792" y="4318352"/>
              <a:ext cx="1817491" cy="1576551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FINANCING AGAINST </a:t>
              </a:r>
            </a:p>
            <a:p>
              <a:pPr algn="ctr"/>
              <a:r>
                <a:rPr lang="en-US" dirty="0"/>
                <a:t>LC’s 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8C6B128-B045-D715-3AD4-2165EAC011DE}"/>
                </a:ext>
              </a:extLst>
            </p:cNvPr>
            <p:cNvSpPr/>
            <p:nvPr/>
          </p:nvSpPr>
          <p:spPr>
            <a:xfrm>
              <a:off x="228270" y="3429000"/>
              <a:ext cx="1817490" cy="1576551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ADVICE</a:t>
              </a:r>
            </a:p>
            <a:p>
              <a:pPr algn="ctr"/>
              <a:r>
                <a:rPr lang="en-US" dirty="0"/>
                <a:t>&amp;</a:t>
              </a:r>
            </a:p>
            <a:p>
              <a:pPr algn="ctr"/>
              <a:r>
                <a:rPr lang="en-US" dirty="0"/>
                <a:t>CONFIRM L/C’s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4983F17-B327-AF62-1177-F08D2ACFDFAE}"/>
              </a:ext>
            </a:extLst>
          </p:cNvPr>
          <p:cNvSpPr/>
          <p:nvPr/>
        </p:nvSpPr>
        <p:spPr>
          <a:xfrm>
            <a:off x="6084191" y="1606937"/>
            <a:ext cx="5594462" cy="378636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SIGHT &amp; USANCE L/C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6A04B-3203-370A-2E74-E8AFCAF7B9BC}"/>
              </a:ext>
            </a:extLst>
          </p:cNvPr>
          <p:cNvSpPr/>
          <p:nvPr/>
        </p:nvSpPr>
        <p:spPr>
          <a:xfrm>
            <a:off x="6084191" y="2109024"/>
            <a:ext cx="5594462" cy="339614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TRANSFERABLE L/C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FB1498-DF43-9631-77F2-663984686C99}"/>
              </a:ext>
            </a:extLst>
          </p:cNvPr>
          <p:cNvSpPr/>
          <p:nvPr/>
        </p:nvSpPr>
        <p:spPr>
          <a:xfrm>
            <a:off x="6084191" y="2570471"/>
            <a:ext cx="5594462" cy="349774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BACK-TO-BACK L/C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7BFDA-5363-034F-68F6-90714F106F91}"/>
              </a:ext>
            </a:extLst>
          </p:cNvPr>
          <p:cNvSpPr/>
          <p:nvPr/>
        </p:nvSpPr>
        <p:spPr>
          <a:xfrm>
            <a:off x="6084191" y="3032268"/>
            <a:ext cx="5594462" cy="349774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REVOLVING L/C</a:t>
            </a:r>
          </a:p>
        </p:txBody>
      </p:sp>
      <p:sp>
        <p:nvSpPr>
          <p:cNvPr id="2" name="Star: 8 Points 1">
            <a:extLst>
              <a:ext uri="{FF2B5EF4-FFF2-40B4-BE49-F238E27FC236}">
                <a16:creationId xmlns:a16="http://schemas.microsoft.com/office/drawing/2014/main" id="{03927AEC-4C43-2C80-1DFF-5E8DCA30FC0F}"/>
              </a:ext>
            </a:extLst>
          </p:cNvPr>
          <p:cNvSpPr/>
          <p:nvPr/>
        </p:nvSpPr>
        <p:spPr>
          <a:xfrm>
            <a:off x="6212469" y="3480215"/>
            <a:ext cx="1473200" cy="1391920"/>
          </a:xfrm>
          <a:prstGeom prst="star8">
            <a:avLst/>
          </a:prstGeom>
          <a:solidFill>
            <a:srgbClr val="F2AF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Cash LC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63B18546-172F-906D-50EE-F1FF1D5B3160}"/>
              </a:ext>
            </a:extLst>
          </p:cNvPr>
          <p:cNvSpPr/>
          <p:nvPr/>
        </p:nvSpPr>
        <p:spPr>
          <a:xfrm>
            <a:off x="7934589" y="3517151"/>
            <a:ext cx="1667292" cy="1391920"/>
          </a:xfrm>
          <a:prstGeom prst="star8">
            <a:avLst/>
          </a:prstGeom>
          <a:solidFill>
            <a:srgbClr val="F2AF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Murabaha LC</a:t>
            </a:r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041821D2-6691-F9E8-1A55-3BE0FCA884CB}"/>
              </a:ext>
            </a:extLst>
          </p:cNvPr>
          <p:cNvSpPr/>
          <p:nvPr/>
        </p:nvSpPr>
        <p:spPr>
          <a:xfrm>
            <a:off x="9850801" y="3517151"/>
            <a:ext cx="1667292" cy="1391920"/>
          </a:xfrm>
          <a:prstGeom prst="star8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Wakala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Murabaha LC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72C363-7DBF-6B01-3626-577D2758856C}"/>
              </a:ext>
            </a:extLst>
          </p:cNvPr>
          <p:cNvSpPr/>
          <p:nvPr/>
        </p:nvSpPr>
        <p:spPr>
          <a:xfrm>
            <a:off x="6084191" y="5656862"/>
            <a:ext cx="5594462" cy="5776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financing requirement under Export LC’s through assignment of LC acceptance proceeds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0403A-D243-F816-8123-414D60A2B0CC}"/>
              </a:ext>
            </a:extLst>
          </p:cNvPr>
          <p:cNvSpPr/>
          <p:nvPr/>
        </p:nvSpPr>
        <p:spPr>
          <a:xfrm>
            <a:off x="6084191" y="4977720"/>
            <a:ext cx="5594462" cy="573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Ability to mitigate bank risk by confirming LC’s issued by  challenging banks / countries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C273D-C293-6550-4EE3-4E2345214CCD}"/>
              </a:ext>
            </a:extLst>
          </p:cNvPr>
          <p:cNvSpPr/>
          <p:nvPr/>
        </p:nvSpPr>
        <p:spPr>
          <a:xfrm>
            <a:off x="266186" y="1608620"/>
            <a:ext cx="5668032" cy="936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Letter of Credit is an undertaking by issuing bank to provide specific payment to Beneficiary, subject to receipt of compliant documents, as requested under the LC   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D0CEC46D-8CBE-1432-BAFC-0BEC1D98118E}"/>
              </a:ext>
            </a:extLst>
          </p:cNvPr>
          <p:cNvSpPr/>
          <p:nvPr/>
        </p:nvSpPr>
        <p:spPr>
          <a:xfrm>
            <a:off x="6179812" y="3480215"/>
            <a:ext cx="1473200" cy="1391920"/>
          </a:xfrm>
          <a:prstGeom prst="star8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Cash LC</a:t>
            </a:r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53E1C2C1-C591-787C-EF69-6CDA8F17399C}"/>
              </a:ext>
            </a:extLst>
          </p:cNvPr>
          <p:cNvSpPr/>
          <p:nvPr/>
        </p:nvSpPr>
        <p:spPr>
          <a:xfrm>
            <a:off x="7901932" y="3517151"/>
            <a:ext cx="1667292" cy="1391920"/>
          </a:xfrm>
          <a:prstGeom prst="star8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Murabaha LC</a:t>
            </a:r>
          </a:p>
        </p:txBody>
      </p:sp>
    </p:spTree>
    <p:extLst>
      <p:ext uri="{BB962C8B-B14F-4D97-AF65-F5344CB8AC3E}">
        <p14:creationId xmlns:p14="http://schemas.microsoft.com/office/powerpoint/2010/main" val="10440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FB3EC-BA39-D163-EC73-6BBD8B23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9376A4-C28F-4BE6-DAE5-A4715F81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698592"/>
            <a:ext cx="5462016" cy="691296"/>
          </a:xfrm>
        </p:spPr>
        <p:txBody>
          <a:bodyPr>
            <a:normAutofit/>
          </a:bodyPr>
          <a:lstStyle/>
          <a:p>
            <a:r>
              <a:rPr lang="en-US" sz="3200" dirty="0"/>
              <a:t>Bank Guarantee / SBLC (</a:t>
            </a:r>
            <a:r>
              <a:rPr lang="en-US" sz="3200" dirty="0" err="1"/>
              <a:t>Gtee’s</a:t>
            </a:r>
            <a:r>
              <a:rPr lang="en-US" sz="320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667D-2A3A-6628-9C36-EF2F6A28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B58F-B74C-C5DD-B319-7954CCF6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88433-E928-3804-F641-AE5ED8C3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BBAA4-2F5C-1458-91BD-4CDA4D5BDC3C}"/>
              </a:ext>
            </a:extLst>
          </p:cNvPr>
          <p:cNvSpPr/>
          <p:nvPr/>
        </p:nvSpPr>
        <p:spPr>
          <a:xfrm>
            <a:off x="776212" y="1490734"/>
            <a:ext cx="10381494" cy="93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Bank Guarantee is an instrument issued in which the Bank agrees to stand guarantee against either non -performance/payment obligation of a party. The bank will pay the guarantee amount to the beneficiary of the guarantee, upon receipt of a valid claim from the beneficiary.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BC9354F-F34A-4BAB-329C-024917F96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621422"/>
              </p:ext>
            </p:extLst>
          </p:nvPr>
        </p:nvGraphicFramePr>
        <p:xfrm>
          <a:off x="266186" y="2353219"/>
          <a:ext cx="7406640" cy="41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CDA1D8-3C8B-FB00-354C-012AE855CB7D}"/>
              </a:ext>
            </a:extLst>
          </p:cNvPr>
          <p:cNvCxnSpPr>
            <a:cxnSpLocks/>
          </p:cNvCxnSpPr>
          <p:nvPr/>
        </p:nvCxnSpPr>
        <p:spPr>
          <a:xfrm>
            <a:off x="7828280" y="2444134"/>
            <a:ext cx="0" cy="441386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54589441-EB4A-DD55-B467-D0888F0D54F7}"/>
              </a:ext>
            </a:extLst>
          </p:cNvPr>
          <p:cNvSpPr/>
          <p:nvPr/>
        </p:nvSpPr>
        <p:spPr>
          <a:xfrm>
            <a:off x="8138160" y="2688927"/>
            <a:ext cx="3664706" cy="467360"/>
          </a:xfrm>
          <a:prstGeom prst="homePlate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AJMAN BANK rating BBB+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464BE8EF-6B78-C356-E417-A8405DD66FA9}"/>
              </a:ext>
            </a:extLst>
          </p:cNvPr>
          <p:cNvSpPr/>
          <p:nvPr/>
        </p:nvSpPr>
        <p:spPr>
          <a:xfrm>
            <a:off x="8138160" y="3674017"/>
            <a:ext cx="3664706" cy="467360"/>
          </a:xfrm>
          <a:prstGeom prst="homePlate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Well accepted by Govt entities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915B9A8-92EC-F6A8-1288-9B40FAFE16AC}"/>
              </a:ext>
            </a:extLst>
          </p:cNvPr>
          <p:cNvSpPr/>
          <p:nvPr/>
        </p:nvSpPr>
        <p:spPr>
          <a:xfrm>
            <a:off x="8138160" y="4659107"/>
            <a:ext cx="3664706" cy="467360"/>
          </a:xfrm>
          <a:prstGeom prst="homePlate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Branches across UAE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164CD86-3F8F-B8B1-570A-CBA3EDF48208}"/>
              </a:ext>
            </a:extLst>
          </p:cNvPr>
          <p:cNvSpPr/>
          <p:nvPr/>
        </p:nvSpPr>
        <p:spPr>
          <a:xfrm>
            <a:off x="8138160" y="5644197"/>
            <a:ext cx="3664706" cy="467360"/>
          </a:xfrm>
          <a:prstGeom prst="homePlate">
            <a:avLst/>
          </a:prstGeom>
          <a:solidFill>
            <a:srgbClr val="F6CF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Highly skilled team </a:t>
            </a:r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1D0D5834-6BAF-6DEA-5484-4BBE0D3C5FFC}"/>
              </a:ext>
            </a:extLst>
          </p:cNvPr>
          <p:cNvSpPr/>
          <p:nvPr/>
        </p:nvSpPr>
        <p:spPr>
          <a:xfrm>
            <a:off x="9603740" y="3190983"/>
            <a:ext cx="426720" cy="46736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C0B8A27B-A70F-D3AC-23D4-A403EC37008F}"/>
              </a:ext>
            </a:extLst>
          </p:cNvPr>
          <p:cNvSpPr/>
          <p:nvPr/>
        </p:nvSpPr>
        <p:spPr>
          <a:xfrm>
            <a:off x="9641326" y="4179160"/>
            <a:ext cx="426720" cy="46736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635AF74-BEF5-49BA-F2A0-4AD3FA039B25}"/>
              </a:ext>
            </a:extLst>
          </p:cNvPr>
          <p:cNvSpPr/>
          <p:nvPr/>
        </p:nvSpPr>
        <p:spPr>
          <a:xfrm>
            <a:off x="9661132" y="5170508"/>
            <a:ext cx="426720" cy="46736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E569-39D0-8C0E-0207-56A2E4B1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7A1D4-C585-C2FE-CAC7-FE6FBEC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698592"/>
            <a:ext cx="5462016" cy="691296"/>
          </a:xfrm>
        </p:spPr>
        <p:txBody>
          <a:bodyPr>
            <a:normAutofit/>
          </a:bodyPr>
          <a:lstStyle/>
          <a:p>
            <a:r>
              <a:rPr lang="en-US" sz="3200" dirty="0"/>
              <a:t>Collection Documents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A260-B5F1-9166-AD83-A86BF3DA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20CF-681D-A91F-D40B-FF977352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71D5-E188-91BC-F5C6-9C0D0CE5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C8597-3B41-BA4C-53CD-0CF2CA266C40}"/>
              </a:ext>
            </a:extLst>
          </p:cNvPr>
          <p:cNvSpPr/>
          <p:nvPr/>
        </p:nvSpPr>
        <p:spPr>
          <a:xfrm>
            <a:off x="554551" y="1390907"/>
            <a:ext cx="10757780" cy="87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Its one of the means of payment in settlement for goods / services , wherein the seller (exporter) ships goods to the buyer (importer) and sends the documents from its bank to a bank in the importer’s country to be delivered to the importer against payment, or acceptance of a bill of exchange due at a future date or free of payment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AB962-36AA-B6BC-7267-559FEA23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0" y="2398769"/>
            <a:ext cx="5759061" cy="4046838"/>
          </a:xfrm>
          <a:prstGeom prst="rect">
            <a:avLst/>
          </a:prstGeom>
        </p:spPr>
      </p:pic>
      <p:pic>
        <p:nvPicPr>
          <p:cNvPr id="9" name="Graphic 8" descr="Document outline">
            <a:extLst>
              <a:ext uri="{FF2B5EF4-FFF2-40B4-BE49-F238E27FC236}">
                <a16:creationId xmlns:a16="http://schemas.microsoft.com/office/drawing/2014/main" id="{78807ACD-41FB-A872-227B-DD3A677B7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8561" y="251460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0EF1C-E06A-3B5F-C31F-097E31F66BCA}"/>
              </a:ext>
            </a:extLst>
          </p:cNvPr>
          <p:cNvSpPr txBox="1"/>
          <p:nvPr/>
        </p:nvSpPr>
        <p:spPr>
          <a:xfrm>
            <a:off x="7030721" y="2648634"/>
            <a:ext cx="368808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Documents Against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Documents Against Acceptance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1373FAE-DCA0-644F-0BDD-FFAE0991CE62}"/>
              </a:ext>
            </a:extLst>
          </p:cNvPr>
          <p:cNvSpPr/>
          <p:nvPr/>
        </p:nvSpPr>
        <p:spPr>
          <a:xfrm>
            <a:off x="6156960" y="3698240"/>
            <a:ext cx="5496560" cy="1026160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Ajman bank can support in Inward &amp; Outward Bill collections, wherein it can act as either Collecting bank (Inward Bill) or Remitting bank ( Outward Bill)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402F7F-37A5-73BA-1AA7-D832B91B420E}"/>
              </a:ext>
            </a:extLst>
          </p:cNvPr>
          <p:cNvSpPr/>
          <p:nvPr/>
        </p:nvSpPr>
        <p:spPr>
          <a:xfrm>
            <a:off x="7172961" y="4990359"/>
            <a:ext cx="4744720" cy="1236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At the request of our client, Ajman bank can also “</a:t>
            </a:r>
            <a:r>
              <a:rPr lang="en-US" dirty="0" err="1">
                <a:solidFill>
                  <a:schemeClr val="accent1"/>
                </a:solidFill>
              </a:rPr>
              <a:t>Avalize</a:t>
            </a:r>
            <a:r>
              <a:rPr lang="en-US" dirty="0">
                <a:solidFill>
                  <a:schemeClr val="accent1"/>
                </a:solidFill>
              </a:rPr>
              <a:t>”, accepted bill of exchange to create bank obligation.</a:t>
            </a:r>
          </a:p>
        </p:txBody>
      </p:sp>
      <p:pic>
        <p:nvPicPr>
          <p:cNvPr id="14" name="Graphic 13" descr="Handshake with solid fill">
            <a:extLst>
              <a:ext uri="{FF2B5EF4-FFF2-40B4-BE49-F238E27FC236}">
                <a16:creationId xmlns:a16="http://schemas.microsoft.com/office/drawing/2014/main" id="{28DABB90-7543-DB7E-F852-8C46DB370B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2" y="5197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E569-39D0-8C0E-0207-56A2E4B1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7A1D4-C585-C2FE-CAC7-FE6FBEC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698592"/>
            <a:ext cx="5462016" cy="691296"/>
          </a:xfrm>
        </p:spPr>
        <p:txBody>
          <a:bodyPr>
            <a:normAutofit/>
          </a:bodyPr>
          <a:lstStyle/>
          <a:p>
            <a:r>
              <a:rPr lang="en-US" sz="3200" dirty="0"/>
              <a:t>Payables Financing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A260-B5F1-9166-AD83-A86BF3DA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20CF-681D-A91F-D40B-FF977352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71D5-E188-91BC-F5C6-9C0D0CE5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A7FEE-1E47-DF02-F42F-7058F91C66EE}"/>
              </a:ext>
            </a:extLst>
          </p:cNvPr>
          <p:cNvSpPr/>
          <p:nvPr/>
        </p:nvSpPr>
        <p:spPr>
          <a:xfrm>
            <a:off x="442790" y="1575601"/>
            <a:ext cx="10797429" cy="5052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Provide Working capital finance to import/locally procure Raw material. Usually, Short term in Nature &lt; 1 year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1F8B16-6992-0B54-636B-BDBDE5C897FF}"/>
              </a:ext>
            </a:extLst>
          </p:cNvPr>
          <p:cNvGrpSpPr/>
          <p:nvPr/>
        </p:nvGrpSpPr>
        <p:grpSpPr>
          <a:xfrm>
            <a:off x="838200" y="2088136"/>
            <a:ext cx="7691122" cy="4276407"/>
            <a:chOff x="1981198" y="2252288"/>
            <a:chExt cx="7691122" cy="427640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2165E40-66CD-D6B5-E6B9-AA580B9FAC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6791935"/>
                </p:ext>
              </p:extLst>
            </p:nvPr>
          </p:nvGraphicFramePr>
          <p:xfrm>
            <a:off x="2377440" y="2252288"/>
            <a:ext cx="7294880" cy="42764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89DDFA34-ED86-62BC-6DF4-96036494A5DE}"/>
                </a:ext>
              </a:extLst>
            </p:cNvPr>
            <p:cNvSpPr/>
            <p:nvPr/>
          </p:nvSpPr>
          <p:spPr>
            <a:xfrm>
              <a:off x="2001328" y="2613807"/>
              <a:ext cx="545285" cy="553274"/>
            </a:xfrm>
            <a:prstGeom prst="flowChartConnector">
              <a:avLst/>
            </a:prstGeom>
            <a:solidFill>
              <a:srgbClr val="F6CF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5E489BD9-525C-B700-9227-8EFE39ED48DE}"/>
                </a:ext>
              </a:extLst>
            </p:cNvPr>
            <p:cNvSpPr/>
            <p:nvPr/>
          </p:nvSpPr>
          <p:spPr>
            <a:xfrm>
              <a:off x="1981198" y="3449941"/>
              <a:ext cx="545285" cy="553274"/>
            </a:xfrm>
            <a:prstGeom prst="flowChartConnector">
              <a:avLst/>
            </a:prstGeom>
            <a:solidFill>
              <a:srgbClr val="F6CF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875B8AF0-3945-C7C0-FD65-B716D84B70FB}"/>
                </a:ext>
              </a:extLst>
            </p:cNvPr>
            <p:cNvSpPr/>
            <p:nvPr/>
          </p:nvSpPr>
          <p:spPr>
            <a:xfrm>
              <a:off x="2026029" y="4243102"/>
              <a:ext cx="545285" cy="553274"/>
            </a:xfrm>
            <a:prstGeom prst="flowChartConnector">
              <a:avLst/>
            </a:prstGeom>
            <a:solidFill>
              <a:srgbClr val="F6CF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7F398E4A-6841-F741-2B23-4C102B9CEB47}"/>
                </a:ext>
              </a:extLst>
            </p:cNvPr>
            <p:cNvSpPr/>
            <p:nvPr/>
          </p:nvSpPr>
          <p:spPr>
            <a:xfrm>
              <a:off x="2020841" y="5052942"/>
              <a:ext cx="545285" cy="553274"/>
            </a:xfrm>
            <a:prstGeom prst="flowChartConnector">
              <a:avLst/>
            </a:prstGeom>
            <a:solidFill>
              <a:srgbClr val="F6CF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B42EA714-B678-1A5A-AA31-74D8164A2E12}"/>
                </a:ext>
              </a:extLst>
            </p:cNvPr>
            <p:cNvSpPr/>
            <p:nvPr/>
          </p:nvSpPr>
          <p:spPr>
            <a:xfrm>
              <a:off x="2032965" y="5837183"/>
              <a:ext cx="545285" cy="553274"/>
            </a:xfrm>
            <a:prstGeom prst="flowChartConnector">
              <a:avLst/>
            </a:prstGeom>
            <a:solidFill>
              <a:srgbClr val="F6CF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: Diagonal Corners Rounded 51">
            <a:extLst>
              <a:ext uri="{FF2B5EF4-FFF2-40B4-BE49-F238E27FC236}">
                <a16:creationId xmlns:a16="http://schemas.microsoft.com/office/drawing/2014/main" id="{5D412C4B-95D8-08FA-61E1-AB8C7595D3B8}"/>
              </a:ext>
            </a:extLst>
          </p:cNvPr>
          <p:cNvSpPr/>
          <p:nvPr/>
        </p:nvSpPr>
        <p:spPr>
          <a:xfrm>
            <a:off x="8683927" y="2441203"/>
            <a:ext cx="2340059" cy="676189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 to availability of credit limits </a:t>
            </a:r>
          </a:p>
        </p:txBody>
      </p: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1311F322-9346-B284-852B-6C007E3400C4}"/>
              </a:ext>
            </a:extLst>
          </p:cNvPr>
          <p:cNvSpPr/>
          <p:nvPr/>
        </p:nvSpPr>
        <p:spPr>
          <a:xfrm>
            <a:off x="8683927" y="4628597"/>
            <a:ext cx="2340059" cy="676189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be in AED or other Currencies </a:t>
            </a:r>
          </a:p>
        </p:txBody>
      </p:sp>
      <p:sp>
        <p:nvSpPr>
          <p:cNvPr id="54" name="Rectangle: Diagonal Corners Rounded 53">
            <a:extLst>
              <a:ext uri="{FF2B5EF4-FFF2-40B4-BE49-F238E27FC236}">
                <a16:creationId xmlns:a16="http://schemas.microsoft.com/office/drawing/2014/main" id="{D31BD939-70F8-97C1-7B14-DC6E3A2D299C}"/>
              </a:ext>
            </a:extLst>
          </p:cNvPr>
          <p:cNvSpPr/>
          <p:nvPr/>
        </p:nvSpPr>
        <p:spPr>
          <a:xfrm>
            <a:off x="8683927" y="3550151"/>
            <a:ext cx="2340059" cy="676189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Payment directly to Suppliers </a:t>
            </a:r>
          </a:p>
        </p:txBody>
      </p:sp>
      <p:pic>
        <p:nvPicPr>
          <p:cNvPr id="11" name="Graphic 10" descr="Checklist outline">
            <a:extLst>
              <a:ext uri="{FF2B5EF4-FFF2-40B4-BE49-F238E27FC236}">
                <a16:creationId xmlns:a16="http://schemas.microsoft.com/office/drawing/2014/main" id="{6EA27250-8BC0-F77B-0E6D-ED0B9702B1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967" y="2491584"/>
            <a:ext cx="459246" cy="459246"/>
          </a:xfrm>
          <a:prstGeom prst="rect">
            <a:avLst/>
          </a:prstGeom>
        </p:spPr>
      </p:pic>
      <p:pic>
        <p:nvPicPr>
          <p:cNvPr id="13" name="Graphic 12" descr="Open folder with solid fill">
            <a:extLst>
              <a:ext uri="{FF2B5EF4-FFF2-40B4-BE49-F238E27FC236}">
                <a16:creationId xmlns:a16="http://schemas.microsoft.com/office/drawing/2014/main" id="{DD8D6C0C-A76D-2111-55CE-50AB0CC355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735" y="3298473"/>
            <a:ext cx="527503" cy="527503"/>
          </a:xfrm>
          <a:prstGeom prst="rect">
            <a:avLst/>
          </a:prstGeom>
        </p:spPr>
      </p:pic>
      <p:pic>
        <p:nvPicPr>
          <p:cNvPr id="16" name="Graphic 15" descr="Clipboard with solid fill">
            <a:extLst>
              <a:ext uri="{FF2B5EF4-FFF2-40B4-BE49-F238E27FC236}">
                <a16:creationId xmlns:a16="http://schemas.microsoft.com/office/drawing/2014/main" id="{37969CD7-E489-0B36-D4F9-3866C86F67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282" y="4104867"/>
            <a:ext cx="477151" cy="477151"/>
          </a:xfrm>
          <a:prstGeom prst="rect">
            <a:avLst/>
          </a:prstGeom>
        </p:spPr>
      </p:pic>
      <p:pic>
        <p:nvPicPr>
          <p:cNvPr id="21" name="Graphic 20" descr="Open book outline">
            <a:extLst>
              <a:ext uri="{FF2B5EF4-FFF2-40B4-BE49-F238E27FC236}">
                <a16:creationId xmlns:a16="http://schemas.microsoft.com/office/drawing/2014/main" id="{7633AFD0-3A9B-2878-D531-5E6E0E2324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0616" y="4908070"/>
            <a:ext cx="506923" cy="506923"/>
          </a:xfrm>
          <a:prstGeom prst="rect">
            <a:avLst/>
          </a:prstGeom>
        </p:spPr>
      </p:pic>
      <p:pic>
        <p:nvPicPr>
          <p:cNvPr id="23" name="Graphic 22" descr="Circles with arrows with solid fill">
            <a:extLst>
              <a:ext uri="{FF2B5EF4-FFF2-40B4-BE49-F238E27FC236}">
                <a16:creationId xmlns:a16="http://schemas.microsoft.com/office/drawing/2014/main" id="{8BF03699-0A20-B177-B632-553B812846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0696" y="5691254"/>
            <a:ext cx="524556" cy="5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E569-39D0-8C0E-0207-56A2E4B1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7A1D4-C585-C2FE-CAC7-FE6FBEC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704" y="698592"/>
            <a:ext cx="5462016" cy="691296"/>
          </a:xfrm>
        </p:spPr>
        <p:txBody>
          <a:bodyPr>
            <a:normAutofit/>
          </a:bodyPr>
          <a:lstStyle/>
          <a:p>
            <a:r>
              <a:rPr lang="en-US" sz="3200" dirty="0"/>
              <a:t>Assignment of Sales Proceeds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A260-B5F1-9166-AD83-A86BF3DA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20CF-681D-A91F-D40B-FF977352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r>
              <a:rPr lang="en-US" dirty="0"/>
              <a:t>This message is marked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71D5-E188-91BC-F5C6-9C0D0CE5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A7FEE-1E47-DF02-F42F-7058F91C66EE}"/>
              </a:ext>
            </a:extLst>
          </p:cNvPr>
          <p:cNvSpPr/>
          <p:nvPr/>
        </p:nvSpPr>
        <p:spPr>
          <a:xfrm>
            <a:off x="418306" y="1558565"/>
            <a:ext cx="11355389" cy="455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Provide financing against </a:t>
            </a:r>
            <a:r>
              <a:rPr lang="en-US" b="1" dirty="0">
                <a:solidFill>
                  <a:schemeClr val="tx1"/>
                </a:solidFill>
              </a:rPr>
              <a:t>Assignment of Proceeds (AOP) </a:t>
            </a:r>
            <a:r>
              <a:rPr lang="en-US" dirty="0">
                <a:solidFill>
                  <a:schemeClr val="tx1"/>
                </a:solidFill>
              </a:rPr>
              <a:t>under various Instruments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31ED1D-AE0C-5C3E-ECF3-25B4AA8D74DF}"/>
              </a:ext>
            </a:extLst>
          </p:cNvPr>
          <p:cNvGrpSpPr/>
          <p:nvPr/>
        </p:nvGrpSpPr>
        <p:grpSpPr>
          <a:xfrm>
            <a:off x="1872942" y="2555805"/>
            <a:ext cx="7370792" cy="3859664"/>
            <a:chOff x="1835510" y="2564949"/>
            <a:chExt cx="7370792" cy="3859664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62C247F9-7F89-2670-43E3-23A2B75511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7914731"/>
                </p:ext>
              </p:extLst>
            </p:nvPr>
          </p:nvGraphicFramePr>
          <p:xfrm>
            <a:off x="1835510" y="2564949"/>
            <a:ext cx="7370792" cy="38596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64AEBB72-88BE-A86F-9827-2D619F4EE2E7}"/>
                </a:ext>
              </a:extLst>
            </p:cNvPr>
            <p:cNvSpPr/>
            <p:nvPr/>
          </p:nvSpPr>
          <p:spPr>
            <a:xfrm>
              <a:off x="5313872" y="4063461"/>
              <a:ext cx="897147" cy="86264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AOP</a:t>
              </a: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CF01673-0DF0-A458-D486-FEDC7CE300D2}"/>
              </a:ext>
            </a:extLst>
          </p:cNvPr>
          <p:cNvSpPr/>
          <p:nvPr/>
        </p:nvSpPr>
        <p:spPr>
          <a:xfrm>
            <a:off x="418306" y="2525570"/>
            <a:ext cx="2419383" cy="874908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 to banks approved list of drawers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FBAABC9-0AA4-A213-2F9A-40D14704061F}"/>
              </a:ext>
            </a:extLst>
          </p:cNvPr>
          <p:cNvSpPr/>
          <p:nvPr/>
        </p:nvSpPr>
        <p:spPr>
          <a:xfrm>
            <a:off x="418305" y="5137790"/>
            <a:ext cx="2419383" cy="874908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 to banks approved list of buyers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8DDBA70-F80E-3863-89B0-01341801BE71}"/>
              </a:ext>
            </a:extLst>
          </p:cNvPr>
          <p:cNvSpPr/>
          <p:nvPr/>
        </p:nvSpPr>
        <p:spPr>
          <a:xfrm>
            <a:off x="9354313" y="2547996"/>
            <a:ext cx="2419382" cy="874908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Based on limits on the bank issuing the LC acceptance 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8527586-C456-C541-205F-059637E891B3}"/>
              </a:ext>
            </a:extLst>
          </p:cNvPr>
          <p:cNvSpPr/>
          <p:nvPr/>
        </p:nvSpPr>
        <p:spPr>
          <a:xfrm>
            <a:off x="9354313" y="4737639"/>
            <a:ext cx="2496311" cy="1421769"/>
          </a:xfrm>
          <a:prstGeom prst="round2DiagRect">
            <a:avLst/>
          </a:prstGeom>
          <a:solidFill>
            <a:srgbClr val="F6CF9C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 to approved list of drawee &amp; documents being routed through Ajman Bank</a:t>
            </a:r>
          </a:p>
        </p:txBody>
      </p:sp>
    </p:spTree>
    <p:extLst>
      <p:ext uri="{BB962C8B-B14F-4D97-AF65-F5344CB8AC3E}">
        <p14:creationId xmlns:p14="http://schemas.microsoft.com/office/powerpoint/2010/main" val="230912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ffice worker male outline">
            <a:extLst>
              <a:ext uri="{FF2B5EF4-FFF2-40B4-BE49-F238E27FC236}">
                <a16:creationId xmlns:a16="http://schemas.microsoft.com/office/drawing/2014/main" id="{16058E45-1336-3FFB-6E6F-6CA41B00C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24796" y="1406164"/>
            <a:ext cx="1214219" cy="121421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8AE389-D015-AD6A-723B-99EEA5D7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33696"/>
            <a:ext cx="4149524" cy="1014064"/>
          </a:xfrm>
        </p:spPr>
        <p:txBody>
          <a:bodyPr/>
          <a:lstStyle/>
          <a:p>
            <a:r>
              <a:rPr lang="en-US" dirty="0"/>
              <a:t>Contact Details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154F-9D00-FFAE-3356-08E1637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A5FA-F3C0-431D-B482-FB5E9890BDE1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324E-98AC-4D48-5EDC-F229C1CC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A7D52-14B1-7296-F306-8AA8E022B837}"/>
              </a:ext>
            </a:extLst>
          </p:cNvPr>
          <p:cNvSpPr txBox="1"/>
          <p:nvPr/>
        </p:nvSpPr>
        <p:spPr>
          <a:xfrm>
            <a:off x="172394" y="2624641"/>
            <a:ext cx="389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Ashish Madan</a:t>
            </a:r>
          </a:p>
          <a:p>
            <a:r>
              <a:rPr lang="en-US" b="1" dirty="0"/>
              <a:t>      Head of GTB- Wholesale Banking</a:t>
            </a:r>
          </a:p>
          <a:p>
            <a:r>
              <a:rPr lang="en-US" dirty="0"/>
              <a:t>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Ashish.Madan@Ajmanbank.ae</a:t>
            </a:r>
            <a:endParaRPr lang="en-US" dirty="0"/>
          </a:p>
          <a:p>
            <a:r>
              <a:rPr lang="en-US" dirty="0"/>
              <a:t>     06-7018278</a:t>
            </a:r>
          </a:p>
        </p:txBody>
      </p:sp>
      <p:pic>
        <p:nvPicPr>
          <p:cNvPr id="11" name="Graphic 10" descr="Envelope outline">
            <a:extLst>
              <a:ext uri="{FF2B5EF4-FFF2-40B4-BE49-F238E27FC236}">
                <a16:creationId xmlns:a16="http://schemas.microsoft.com/office/drawing/2014/main" id="{955CEAE4-ED87-3F57-1126-87E2280270F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30" y="3224806"/>
            <a:ext cx="257537" cy="257537"/>
          </a:xfrm>
          <a:prstGeom prst="rect">
            <a:avLst/>
          </a:prstGeom>
        </p:spPr>
      </p:pic>
      <p:pic>
        <p:nvPicPr>
          <p:cNvPr id="30" name="Graphic 29" descr="Telephone outline">
            <a:extLst>
              <a:ext uri="{FF2B5EF4-FFF2-40B4-BE49-F238E27FC236}">
                <a16:creationId xmlns:a16="http://schemas.microsoft.com/office/drawing/2014/main" id="{CB13ED86-1DAA-881D-669F-BD7B25851F8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28768" y="3495260"/>
            <a:ext cx="327793" cy="3277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03640A-BF0D-FAF9-E1C1-10444E08940D}"/>
              </a:ext>
            </a:extLst>
          </p:cNvPr>
          <p:cNvSpPr txBox="1"/>
          <p:nvPr/>
        </p:nvSpPr>
        <p:spPr>
          <a:xfrm>
            <a:off x="4104980" y="2558682"/>
            <a:ext cx="414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Mohit Daswani</a:t>
            </a:r>
          </a:p>
          <a:p>
            <a:r>
              <a:rPr lang="en-US" b="1" dirty="0"/>
              <a:t>    Senior Manager Trade Product &amp; Sales</a:t>
            </a:r>
          </a:p>
          <a:p>
            <a:r>
              <a:rPr lang="en-US" dirty="0"/>
              <a:t>    Mohit.Daswani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@Ajmanbank.ae</a:t>
            </a:r>
            <a:endParaRPr lang="en-US" dirty="0"/>
          </a:p>
          <a:p>
            <a:r>
              <a:rPr lang="en-US" dirty="0"/>
              <a:t>    06-7018698</a:t>
            </a:r>
          </a:p>
        </p:txBody>
      </p:sp>
      <p:pic>
        <p:nvPicPr>
          <p:cNvPr id="19" name="Content Placeholder 7" descr="Office worker male outline">
            <a:extLst>
              <a:ext uri="{FF2B5EF4-FFF2-40B4-BE49-F238E27FC236}">
                <a16:creationId xmlns:a16="http://schemas.microsoft.com/office/drawing/2014/main" id="{7555E63F-5429-69E7-A482-435549E68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52799" y="1508615"/>
            <a:ext cx="1050067" cy="1050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B93027-F51C-D602-A09F-24AC9700A361}"/>
              </a:ext>
            </a:extLst>
          </p:cNvPr>
          <p:cNvSpPr txBox="1"/>
          <p:nvPr/>
        </p:nvSpPr>
        <p:spPr>
          <a:xfrm>
            <a:off x="8128586" y="2620383"/>
            <a:ext cx="373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Prakash Kannappan</a:t>
            </a:r>
          </a:p>
          <a:p>
            <a:r>
              <a:rPr lang="en-US" b="1" dirty="0"/>
              <a:t>     Manager Trade Projects &amp; Sales</a:t>
            </a:r>
          </a:p>
          <a:p>
            <a:r>
              <a:rPr lang="en-US" sz="1100" dirty="0"/>
              <a:t>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dirty="0"/>
              <a:t>rakash.kannappan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@Ajmanbank.ae</a:t>
            </a:r>
            <a:endParaRPr lang="en-US" dirty="0"/>
          </a:p>
          <a:p>
            <a:r>
              <a:rPr lang="en-US" dirty="0"/>
              <a:t>     06-7018834</a:t>
            </a:r>
          </a:p>
        </p:txBody>
      </p:sp>
      <p:pic>
        <p:nvPicPr>
          <p:cNvPr id="7" name="Content Placeholder 7" descr="Office worker male outline">
            <a:extLst>
              <a:ext uri="{FF2B5EF4-FFF2-40B4-BE49-F238E27FC236}">
                <a16:creationId xmlns:a16="http://schemas.microsoft.com/office/drawing/2014/main" id="{2738DFCA-238D-EB97-B2E2-4A098BB627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33865" y="1406164"/>
            <a:ext cx="1214219" cy="1214219"/>
          </a:xfrm>
          <a:prstGeom prst="rect">
            <a:avLst/>
          </a:prstGeom>
        </p:spPr>
      </p:pic>
      <p:pic>
        <p:nvPicPr>
          <p:cNvPr id="10" name="Graphic 9" descr="Envelope outline">
            <a:extLst>
              <a:ext uri="{FF2B5EF4-FFF2-40B4-BE49-F238E27FC236}">
                <a16:creationId xmlns:a16="http://schemas.microsoft.com/office/drawing/2014/main" id="{AD2492E4-EB5A-A110-A825-FDAABD041FE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618" y="3194525"/>
            <a:ext cx="257537" cy="257537"/>
          </a:xfrm>
          <a:prstGeom prst="rect">
            <a:avLst/>
          </a:prstGeom>
        </p:spPr>
      </p:pic>
      <p:pic>
        <p:nvPicPr>
          <p:cNvPr id="13" name="Graphic 12" descr="Telephone outline">
            <a:extLst>
              <a:ext uri="{FF2B5EF4-FFF2-40B4-BE49-F238E27FC236}">
                <a16:creationId xmlns:a16="http://schemas.microsoft.com/office/drawing/2014/main" id="{A5BF574A-426F-2F2D-F2D7-5109DCE621B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873244" y="3431218"/>
            <a:ext cx="327793" cy="327793"/>
          </a:xfrm>
          <a:prstGeom prst="rect">
            <a:avLst/>
          </a:prstGeom>
        </p:spPr>
      </p:pic>
      <p:pic>
        <p:nvPicPr>
          <p:cNvPr id="14" name="Graphic 13" descr="Envelope outline">
            <a:extLst>
              <a:ext uri="{FF2B5EF4-FFF2-40B4-BE49-F238E27FC236}">
                <a16:creationId xmlns:a16="http://schemas.microsoft.com/office/drawing/2014/main" id="{C8697679-B35A-CED1-F330-49B1368D1A2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6967" y="3239014"/>
            <a:ext cx="257537" cy="257537"/>
          </a:xfrm>
          <a:prstGeom prst="rect">
            <a:avLst/>
          </a:prstGeom>
        </p:spPr>
      </p:pic>
      <p:pic>
        <p:nvPicPr>
          <p:cNvPr id="17" name="Graphic 16" descr="Telephone outline">
            <a:extLst>
              <a:ext uri="{FF2B5EF4-FFF2-40B4-BE49-F238E27FC236}">
                <a16:creationId xmlns:a16="http://schemas.microsoft.com/office/drawing/2014/main" id="{80A56B9C-221E-4695-88F6-977AD22D4FA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008227" y="3441921"/>
            <a:ext cx="327793" cy="3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5FBF-0D92-CC4D-A070-E8D64EEF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ED4A-AB56-CF49-8BB5-BCBB7C9C6585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This message is marked </a:t>
            </a:r>
          </a:p>
        </p:txBody>
      </p:sp>
    </p:spTree>
    <p:extLst>
      <p:ext uri="{BB962C8B-B14F-4D97-AF65-F5344CB8AC3E}">
        <p14:creationId xmlns:p14="http://schemas.microsoft.com/office/powerpoint/2010/main" val="691560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his message is marked "/>
  <p:tag name="BJHEADERFOOTERTEXTMARKING" val="This message is marked "/>
</p:tagLst>
</file>

<file path=ppt/theme/theme1.xml><?xml version="1.0" encoding="utf-8"?>
<a:theme xmlns:a="http://schemas.openxmlformats.org/drawingml/2006/main" name="1_Office Theme">
  <a:themeElements>
    <a:clrScheme name="Ajman Bank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AC222F"/>
      </a:accent1>
      <a:accent2>
        <a:srgbClr val="BD2735"/>
      </a:accent2>
      <a:accent3>
        <a:srgbClr val="A5A5A5"/>
      </a:accent3>
      <a:accent4>
        <a:srgbClr val="CACACA"/>
      </a:accent4>
      <a:accent5>
        <a:srgbClr val="E1BFA4"/>
      </a:accent5>
      <a:accent6>
        <a:srgbClr val="3B3C3F"/>
      </a:accent6>
      <a:hlink>
        <a:srgbClr val="B7B8B9"/>
      </a:hlink>
      <a:folHlink>
        <a:srgbClr val="95481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Bpresentation2019" id="{2100DBC4-6429-9643-B398-EA3BE91F6523}" vid="{E4708CA8-7ED5-EC48-823D-CE7244B560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F8FDF112F8C6D54C9305701F6EAFD8C4" ma:contentTypeVersion="5" ma:contentTypeDescription="إنشاء مستند جديد." ma:contentTypeScope="" ma:versionID="daacb27458eddcd462143390c6882e92">
  <xsd:schema xmlns:xsd="http://www.w3.org/2001/XMLSchema" xmlns:xs="http://www.w3.org/2001/XMLSchema" xmlns:p="http://schemas.microsoft.com/office/2006/metadata/properties" xmlns:ns3="a1a82ea3-33ce-4ae0-8818-888598a2897d" targetNamespace="http://schemas.microsoft.com/office/2006/metadata/properties" ma:root="true" ma:fieldsID="c8aee395b5b7ea3dad5cfbd4859865c3" ns3:_="">
    <xsd:import namespace="a1a82ea3-33ce-4ae0-8818-888598a2897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82ea3-33ce-4ae0-8818-888598a2897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d="http://www.w3.org/2001/XMLSchema" xmlns:xsi="http://www.w3.org/2001/XMLSchema-instance" xmlns="http://www.boldonjames.com/2008/01/sie/internal/label" sislVersion="0" policy="6f465c10-9a7a-4d86-b5b6-97de577ba210" origin="userSelected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41D61D-1E16-4599-BCCF-13CAA71E1C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B3345-7CB3-40CB-9FE0-24E7C043C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82ea3-33ce-4ae0-8818-888598a28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79C838-5D0C-49F0-877D-4FC955AC51B0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A5451518-1826-4C69-976B-290BC6196EE6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a82ea3-33ce-4ae0-8818-888598a2897d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c2e77113-78ae-4670-b0f8-741e22bf6a11}" enabled="0" method="" siteId="{c2e77113-78ae-4670-b0f8-741e22bf6a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140255</TotalTime>
  <Words>652</Words>
  <Application>Microsoft Office PowerPoint</Application>
  <PresentationFormat>Widescreen</PresentationFormat>
  <Paragraphs>132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Poppins Medium</vt:lpstr>
      <vt:lpstr>Times New Roman</vt:lpstr>
      <vt:lpstr>1_Office Theme</vt:lpstr>
      <vt:lpstr>       Trade Finance Pitch </vt:lpstr>
      <vt:lpstr>Trade Finance Product Suite</vt:lpstr>
      <vt:lpstr>Letter of Credit(LC’s)</vt:lpstr>
      <vt:lpstr>Bank Guarantee / SBLC (Gtee’s)</vt:lpstr>
      <vt:lpstr>Collection Documents </vt:lpstr>
      <vt:lpstr>Payables Financing</vt:lpstr>
      <vt:lpstr>Assignment of Sales Proceeds</vt:lpstr>
      <vt:lpstr>Contact Details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Zeenath Shaik</dc:creator>
  <cp:lastModifiedBy>Mohit Daswani</cp:lastModifiedBy>
  <cp:revision>1204</cp:revision>
  <cp:lastPrinted>2023-12-14T05:14:02Z</cp:lastPrinted>
  <dcterms:created xsi:type="dcterms:W3CDTF">2021-03-16T10:57:17Z</dcterms:created>
  <dcterms:modified xsi:type="dcterms:W3CDTF">2026-04-15T13:23:39Z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03bdfa96-ef22-43a1-b4ff-c14ae83b6e5c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RrGlw7sR1D47GUmruP39p6SvOCzHxrE9</vt:lpwstr>
  </property>
  <property fmtid="{D5CDD505-2E9C-101B-9397-08002B2CF9AE}" pid="6" name="bjSlideMasterFooterText">
    <vt:lpwstr>This message is marked </vt:lpwstr>
  </property>
  <property fmtid="{D5CDD505-2E9C-101B-9397-08002B2CF9AE}" pid="7" name="ContentTypeId">
    <vt:lpwstr>0x010100F8FDF112F8C6D54C9305701F6EAFD8C4</vt:lpwstr>
  </property>
</Properties>
</file>